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5" r:id="rId2"/>
    <p:sldId id="440" r:id="rId3"/>
    <p:sldId id="441" r:id="rId4"/>
    <p:sldId id="442" r:id="rId5"/>
    <p:sldId id="458" r:id="rId6"/>
    <p:sldId id="459" r:id="rId7"/>
    <p:sldId id="460"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76" r:id="rId24"/>
    <p:sldId id="4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4754F-49C3-9E4C-A10B-1C483A475066}" type="datetimeFigureOut">
              <a:rPr lang="en-GB" smtClean="0"/>
              <a:t>18/10/2023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C30A3-53B7-7940-B0DD-A121109DCA0C}" type="slidenum">
              <a:rPr lang="en-GB" smtClean="0"/>
              <a:t>‹#›</a:t>
            </a:fld>
            <a:endParaRPr lang="en-GB"/>
          </a:p>
        </p:txBody>
      </p:sp>
    </p:spTree>
    <p:extLst>
      <p:ext uri="{BB962C8B-B14F-4D97-AF65-F5344CB8AC3E}">
        <p14:creationId xmlns:p14="http://schemas.microsoft.com/office/powerpoint/2010/main" val="230351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F24CAC-BB67-554B-9042-A8ED7BF2CCE5}" type="slidenum">
              <a:rPr lang="en-GB" smtClean="0"/>
              <a:t>1</a:t>
            </a:fld>
            <a:endParaRPr lang="en-GB"/>
          </a:p>
        </p:txBody>
      </p:sp>
    </p:spTree>
    <p:extLst>
      <p:ext uri="{BB962C8B-B14F-4D97-AF65-F5344CB8AC3E}">
        <p14:creationId xmlns:p14="http://schemas.microsoft.com/office/powerpoint/2010/main" val="300329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0064-0F78-ABDD-6C2B-161D86D6E5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7DC924-0800-7E9C-D214-5A225FD09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3F98BE-8E2F-D7DE-DF27-8E41D0B77E24}"/>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3C98A89E-6020-0A32-D5AC-221080EC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B7D25-F866-4C45-9E36-87212369CED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92579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5A1-1DDB-2F91-06FF-5A1C21BF06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5CB6E-49F9-D4E4-CCB9-C990CECC5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B79131-01E8-1051-A534-19DBF6A184AD}"/>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920E74F9-6EF3-071C-2FA2-C07158792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CD7EA-1C49-AA85-0A35-AE73E911DFFA}"/>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00361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A16C7-72C4-A984-A7F4-5F6C611707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A6A404-237F-48B2-F708-6B9C8DDA62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0C9FC7-92BC-C3B9-FF23-CC2FB65DF193}"/>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F538FBC5-F7C1-71C6-BC8B-CF5B46680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44CA-1B5A-E1DE-8B3B-52AF55DFE68B}"/>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94125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76-87FA-0487-B4E8-7850226F23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82F48F-498D-C8B5-5153-D03B11DBAA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0163A8-3E7B-1368-FC0A-1A4258DAFF9C}"/>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7D8D8357-CEB4-4898-14F6-D82CF4140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FF7FA-57F1-F0CF-2C83-47F85F0B9E43}"/>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7601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9DD-20AF-3731-7C13-0037AF98A8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38D8F8-004A-BCB4-4953-706DD79FA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BE4146-AB3C-07D3-1051-0DA11BCA56AE}"/>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434FCB73-2E2A-67A9-989C-7D81A77E4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D2ED4-B4A4-C34A-CA7D-B12BCCA2F78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418968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15AA-9826-12B9-A001-9876448A16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7B9F7B-A576-41D2-5363-D8CF1E0167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A8DE66-4D91-0259-F864-C0C12A3618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A2019D-62D6-6700-1365-AB95EAE501FF}"/>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6" name="Footer Placeholder 5">
            <a:extLst>
              <a:ext uri="{FF2B5EF4-FFF2-40B4-BE49-F238E27FC236}">
                <a16:creationId xmlns:a16="http://schemas.microsoft.com/office/drawing/2014/main" id="{0A6AA5BB-5DD9-BA18-A1E7-03E7EA1CA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F36F5-32F3-67AE-1389-0B9EA12CA07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1731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4907-3640-C5A5-C9E1-E55C12E775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A1BF83-3452-F6DC-285C-97AC96B8C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F02ED0-8F71-E3B4-FB51-1B7F7C445B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AF01BA4-6DC5-A594-483D-4A92C96D6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0AC430-C079-72CC-A087-6E442D9206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84615D-8550-8F71-4561-3BB6814A7252}"/>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8" name="Footer Placeholder 7">
            <a:extLst>
              <a:ext uri="{FF2B5EF4-FFF2-40B4-BE49-F238E27FC236}">
                <a16:creationId xmlns:a16="http://schemas.microsoft.com/office/drawing/2014/main" id="{68C9D5AE-F232-25D3-8B3D-2D99C9C28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457E8-269E-F063-6692-67B4CAEFBF3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81423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A42B-2B09-13F5-07C0-37E7EDF6E2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6DED53-74C4-6FDA-E94E-E133BDBC3064}"/>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4" name="Footer Placeholder 3">
            <a:extLst>
              <a:ext uri="{FF2B5EF4-FFF2-40B4-BE49-F238E27FC236}">
                <a16:creationId xmlns:a16="http://schemas.microsoft.com/office/drawing/2014/main" id="{469B5B99-8EC6-C764-4865-216612CD9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B2B2F-2D11-7761-9B0B-D6AB959DC41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22530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ADACA-6BEC-FD6B-567B-B7C73BE98650}"/>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3" name="Footer Placeholder 2">
            <a:extLst>
              <a:ext uri="{FF2B5EF4-FFF2-40B4-BE49-F238E27FC236}">
                <a16:creationId xmlns:a16="http://schemas.microsoft.com/office/drawing/2014/main" id="{E4BD60EB-A3F4-FEE7-1B66-9C69A64D6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4AC8C-3BB1-A791-B8F7-5D0BBAC32D8C}"/>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579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FD96-EF6A-27F7-311E-DDD8C45093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104F6E-F669-74CB-FD31-745CB1435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370FF40-D9D8-19AE-5EF7-A4B054C6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60792E-F27C-2364-0784-807B412294CB}"/>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6" name="Footer Placeholder 5">
            <a:extLst>
              <a:ext uri="{FF2B5EF4-FFF2-40B4-BE49-F238E27FC236}">
                <a16:creationId xmlns:a16="http://schemas.microsoft.com/office/drawing/2014/main" id="{EC06940C-BC48-12BD-4AB0-0A8E79982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CBCA9-24FC-C7DA-3F0E-FAA6D7D81131}"/>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32653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A42-4B3B-9FAF-CF94-DF463B48D2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31F9A2-DC1D-3929-F110-FB852DE48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408961-E412-048A-F33C-1F50BF017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5476E1-D051-D8DE-EC32-D56598B83993}"/>
              </a:ext>
            </a:extLst>
          </p:cNvPr>
          <p:cNvSpPr>
            <a:spLocks noGrp="1"/>
          </p:cNvSpPr>
          <p:nvPr>
            <p:ph type="dt" sz="half" idx="10"/>
          </p:nvPr>
        </p:nvSpPr>
        <p:spPr/>
        <p:txBody>
          <a:bodyPr/>
          <a:lstStyle/>
          <a:p>
            <a:fld id="{0AA943E6-AD7E-204A-A55D-4B76344E30EC}" type="datetimeFigureOut">
              <a:rPr lang="en-US" smtClean="0"/>
              <a:t>10/18/23</a:t>
            </a:fld>
            <a:endParaRPr lang="en-US"/>
          </a:p>
        </p:txBody>
      </p:sp>
      <p:sp>
        <p:nvSpPr>
          <p:cNvPr id="6" name="Footer Placeholder 5">
            <a:extLst>
              <a:ext uri="{FF2B5EF4-FFF2-40B4-BE49-F238E27FC236}">
                <a16:creationId xmlns:a16="http://schemas.microsoft.com/office/drawing/2014/main" id="{33F08D62-1970-70D5-BE1E-9A6ADAD75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D595F-CE0E-A3A9-EFD6-BB590CAB146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61946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1E95D-A4A9-5B70-AB48-8A3CFD506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3182D5-BF75-496B-E133-251F23F36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3275D8-DF50-9BE1-13BC-355D3B361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E6-AD7E-204A-A55D-4B76344E30EC}" type="datetimeFigureOut">
              <a:rPr lang="en-US" smtClean="0"/>
              <a:t>10/18/23</a:t>
            </a:fld>
            <a:endParaRPr lang="en-US"/>
          </a:p>
        </p:txBody>
      </p:sp>
      <p:sp>
        <p:nvSpPr>
          <p:cNvPr id="5" name="Footer Placeholder 4">
            <a:extLst>
              <a:ext uri="{FF2B5EF4-FFF2-40B4-BE49-F238E27FC236}">
                <a16:creationId xmlns:a16="http://schemas.microsoft.com/office/drawing/2014/main" id="{38C936F6-96EE-9E36-6CF5-51F658A7D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BA9FC-6494-6CBF-2A82-E2C5D2BFB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7C9BB-0F57-7D4E-9FB9-5BAF5D7F7C40}" type="slidenum">
              <a:rPr lang="en-US" smtClean="0"/>
              <a:t>‹#›</a:t>
            </a:fld>
            <a:endParaRPr lang="en-US"/>
          </a:p>
        </p:txBody>
      </p:sp>
    </p:spTree>
    <p:extLst>
      <p:ext uri="{BB962C8B-B14F-4D97-AF65-F5344CB8AC3E}">
        <p14:creationId xmlns:p14="http://schemas.microsoft.com/office/powerpoint/2010/main" val="185228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localhost:3944/references.html#ref-Behrendt2023"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localhost:3944/references.html#ref-Long2017" TargetMode="External"/><Relationship Id="rId2" Type="http://schemas.openxmlformats.org/officeDocument/2006/relationships/hyperlink" Target="http://localhost:3944/references.html#ref-Hlavac2015"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831889" y="1134119"/>
            <a:ext cx="8528222" cy="2387600"/>
          </a:xfrm>
        </p:spPr>
        <p:txBody>
          <a:bodyPr>
            <a:normAutofit/>
          </a:bodyPr>
          <a:lstStyle/>
          <a:p>
            <a:r>
              <a:rPr lang="en-GB" sz="5400" dirty="0">
                <a:solidFill>
                  <a:srgbClr val="FF0000"/>
                </a:solidFill>
              </a:rPr>
              <a:t>Chapter 12:</a:t>
            </a:r>
            <a:br>
              <a:rPr lang="en-GB" sz="5400" dirty="0">
                <a:solidFill>
                  <a:srgbClr val="FF0000"/>
                </a:solidFill>
              </a:rPr>
            </a:br>
            <a:r>
              <a:rPr lang="en-GB" sz="5400" dirty="0">
                <a:solidFill>
                  <a:srgbClr val="FF0000"/>
                </a:solidFill>
              </a:rPr>
              <a:t> Simple Linear Regression</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B24C9-7DF7-0FCF-2695-9586A911578B}"/>
              </a:ext>
            </a:extLst>
          </p:cNvPr>
          <p:cNvSpPr txBox="1"/>
          <p:nvPr/>
        </p:nvSpPr>
        <p:spPr>
          <a:xfrm>
            <a:off x="1000896" y="706048"/>
            <a:ext cx="10997514"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Normality of residuals is not the same thing as normality of Y. </a:t>
            </a:r>
          </a:p>
          <a:p>
            <a:r>
              <a:rPr lang="en-GB" b="0" i="0" u="none" strike="noStrike" dirty="0">
                <a:solidFill>
                  <a:srgbClr val="000000"/>
                </a:solidFill>
                <a:effectLst/>
                <a:latin typeface="Source Sans Pro" panose="020B0503030403020204" pitchFamily="34" charset="0"/>
              </a:rPr>
              <a:t>For example, normal residuals can be obtained from Y that is bivariate normal.</a:t>
            </a:r>
            <a:endParaRPr lang="en-GB" dirty="0"/>
          </a:p>
        </p:txBody>
      </p:sp>
      <p:pic>
        <p:nvPicPr>
          <p:cNvPr id="12290" name="Picture 2">
            <a:extLst>
              <a:ext uri="{FF2B5EF4-FFF2-40B4-BE49-F238E27FC236}">
                <a16:creationId xmlns:a16="http://schemas.microsoft.com/office/drawing/2014/main" id="{A2EFCFC7-1982-BA9C-AA13-855FA3EF1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96" y="1507524"/>
            <a:ext cx="3795584" cy="2996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A6B159-F0A6-2935-5D26-FCA5A79A3DAB}"/>
              </a:ext>
            </a:extLst>
          </p:cNvPr>
          <p:cNvSpPr txBox="1"/>
          <p:nvPr/>
        </p:nvSpPr>
        <p:spPr>
          <a:xfrm>
            <a:off x="614748" y="4771421"/>
            <a:ext cx="6098058" cy="646331"/>
          </a:xfrm>
          <a:prstGeom prst="rect">
            <a:avLst/>
          </a:prstGeom>
          <a:noFill/>
        </p:spPr>
        <p:txBody>
          <a:bodyPr wrap="square">
            <a:spAutoFit/>
          </a:bodyPr>
          <a:lstStyle/>
          <a:p>
            <a:r>
              <a:rPr lang="en-GB" b="0" i="0" u="none" strike="noStrike" dirty="0">
                <a:solidFill>
                  <a:srgbClr val="404040"/>
                </a:solidFill>
                <a:effectLst/>
                <a:latin typeface="Source Sans Pro" panose="020B0503030403020204" pitchFamily="34" charset="0"/>
              </a:rPr>
              <a:t> Satisfaction Is bivariate normal. </a:t>
            </a:r>
          </a:p>
          <a:p>
            <a:r>
              <a:rPr lang="en-GB" b="0" i="0" u="none" strike="noStrike" dirty="0">
                <a:solidFill>
                  <a:srgbClr val="404040"/>
                </a:solidFill>
                <a:effectLst/>
                <a:latin typeface="Source Sans Pro" panose="020B0503030403020204" pitchFamily="34" charset="0"/>
              </a:rPr>
              <a:t>A normal curve is superimposed on the Graph.</a:t>
            </a:r>
            <a:endParaRPr lang="en-GB" dirty="0"/>
          </a:p>
        </p:txBody>
      </p:sp>
      <p:pic>
        <p:nvPicPr>
          <p:cNvPr id="12292" name="Picture 4">
            <a:extLst>
              <a:ext uri="{FF2B5EF4-FFF2-40B4-BE49-F238E27FC236}">
                <a16:creationId xmlns:a16="http://schemas.microsoft.com/office/drawing/2014/main" id="{2073BFE1-BFCD-3F2E-1025-D9992968E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733" y="1585095"/>
            <a:ext cx="4491371" cy="35094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99E803-9133-FC1A-F482-9B1E248EBBC3}"/>
              </a:ext>
            </a:extLst>
          </p:cNvPr>
          <p:cNvSpPr txBox="1"/>
          <p:nvPr/>
        </p:nvSpPr>
        <p:spPr>
          <a:xfrm>
            <a:off x="5755160" y="5562254"/>
            <a:ext cx="6098058" cy="923330"/>
          </a:xfrm>
          <a:prstGeom prst="rect">
            <a:avLst/>
          </a:prstGeom>
          <a:noFill/>
        </p:spPr>
        <p:txBody>
          <a:bodyPr wrap="square">
            <a:spAutoFit/>
          </a:bodyPr>
          <a:lstStyle/>
          <a:p>
            <a:r>
              <a:rPr lang="en-GB" b="0" i="0" u="none" strike="noStrike" dirty="0">
                <a:solidFill>
                  <a:srgbClr val="404040"/>
                </a:solidFill>
                <a:effectLst/>
                <a:latin typeface="Source Sans Pro" panose="020B0503030403020204" pitchFamily="34" charset="0"/>
              </a:rPr>
              <a:t>Histogram of residuals associated of a simple regression model with satisfaction as a dependent Variable and a binary independent variable</a:t>
            </a:r>
            <a:endParaRPr lang="en-GB" dirty="0"/>
          </a:p>
        </p:txBody>
      </p:sp>
    </p:spTree>
    <p:extLst>
      <p:ext uri="{BB962C8B-B14F-4D97-AF65-F5344CB8AC3E}">
        <p14:creationId xmlns:p14="http://schemas.microsoft.com/office/powerpoint/2010/main" val="329644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E1D0-2E20-CCAB-62D5-61D93DFE8C3A}"/>
              </a:ext>
            </a:extLst>
          </p:cNvPr>
          <p:cNvSpPr>
            <a:spLocks noGrp="1"/>
          </p:cNvSpPr>
          <p:nvPr>
            <p:ph type="title"/>
          </p:nvPr>
        </p:nvSpPr>
        <p:spPr/>
        <p:txBody>
          <a:bodyPr>
            <a:normAutofit/>
          </a:bodyPr>
          <a:lstStyle/>
          <a:p>
            <a:r>
              <a:rPr lang="en-GB" sz="3600" b="1" i="0" u="none" strike="noStrike" dirty="0">
                <a:solidFill>
                  <a:srgbClr val="000000"/>
                </a:solidFill>
                <a:effectLst/>
                <a:latin typeface="Source Sans Pro" panose="020B0503030403020204" pitchFamily="34" charset="0"/>
              </a:rPr>
              <a:t> </a:t>
            </a:r>
            <a:r>
              <a:rPr lang="en-GB" sz="3600" dirty="0">
                <a:solidFill>
                  <a:srgbClr val="FF0000"/>
                </a:solidFill>
              </a:rPr>
              <a:t>Testing the Significance of the Independent Variable</a:t>
            </a:r>
            <a:endParaRPr lang="en-GB" sz="3600" dirty="0"/>
          </a:p>
        </p:txBody>
      </p:sp>
      <p:pic>
        <p:nvPicPr>
          <p:cNvPr id="3" name="Picture 2">
            <a:extLst>
              <a:ext uri="{FF2B5EF4-FFF2-40B4-BE49-F238E27FC236}">
                <a16:creationId xmlns:a16="http://schemas.microsoft.com/office/drawing/2014/main" id="{06E0E6BE-15FD-00C0-D592-928C916F5231}"/>
              </a:ext>
            </a:extLst>
          </p:cNvPr>
          <p:cNvPicPr>
            <a:picLocks noChangeAspect="1"/>
          </p:cNvPicPr>
          <p:nvPr/>
        </p:nvPicPr>
        <p:blipFill>
          <a:blip r:embed="rId2"/>
          <a:stretch>
            <a:fillRect/>
          </a:stretch>
        </p:blipFill>
        <p:spPr>
          <a:xfrm>
            <a:off x="1493108" y="2149471"/>
            <a:ext cx="7772400" cy="3720594"/>
          </a:xfrm>
          <a:prstGeom prst="rect">
            <a:avLst/>
          </a:prstGeom>
        </p:spPr>
      </p:pic>
    </p:spTree>
    <p:extLst>
      <p:ext uri="{BB962C8B-B14F-4D97-AF65-F5344CB8AC3E}">
        <p14:creationId xmlns:p14="http://schemas.microsoft.com/office/powerpoint/2010/main" val="2287324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C68B-0DC9-E4F9-0FE1-F15384C0DFFB}"/>
              </a:ext>
            </a:extLst>
          </p:cNvPr>
          <p:cNvSpPr>
            <a:spLocks noGrp="1"/>
          </p:cNvSpPr>
          <p:nvPr>
            <p:ph type="title"/>
          </p:nvPr>
        </p:nvSpPr>
        <p:spPr/>
        <p:txBody>
          <a:bodyPr/>
          <a:lstStyle/>
          <a:p>
            <a:r>
              <a:rPr lang="en-GB" sz="3600" dirty="0">
                <a:solidFill>
                  <a:srgbClr val="FF0000"/>
                </a:solidFill>
              </a:rPr>
              <a:t>SPSS Action</a:t>
            </a:r>
            <a:endParaRPr lang="en-GB" dirty="0"/>
          </a:p>
        </p:txBody>
      </p:sp>
      <p:sp>
        <p:nvSpPr>
          <p:cNvPr id="4" name="TextBox 3">
            <a:extLst>
              <a:ext uri="{FF2B5EF4-FFF2-40B4-BE49-F238E27FC236}">
                <a16:creationId xmlns:a16="http://schemas.microsoft.com/office/drawing/2014/main" id="{C4382F70-E8B9-CDC5-0C56-2D3B2E3A777A}"/>
              </a:ext>
            </a:extLst>
          </p:cNvPr>
          <p:cNvSpPr txBox="1"/>
          <p:nvPr/>
        </p:nvSpPr>
        <p:spPr>
          <a:xfrm>
            <a:off x="960738" y="1590066"/>
            <a:ext cx="6098058" cy="2862322"/>
          </a:xfrm>
          <a:prstGeom prst="rect">
            <a:avLst/>
          </a:prstGeom>
          <a:noFill/>
        </p:spPr>
        <p:txBody>
          <a:bodyPr wrap="square">
            <a:spAutoFit/>
          </a:bodyPr>
          <a:lstStyle/>
          <a:p>
            <a:r>
              <a:rPr lang="en-GB" dirty="0"/>
              <a:t>get file '/Users/</a:t>
            </a:r>
            <a:r>
              <a:rPr lang="en-GB" dirty="0" err="1"/>
              <a:t>ahmaddaryanto</a:t>
            </a:r>
            <a:r>
              <a:rPr lang="en-GB" dirty="0"/>
              <a:t>/OneDrive -</a:t>
            </a:r>
          </a:p>
          <a:p>
            <a:r>
              <a:rPr lang="en-GB" dirty="0"/>
              <a:t>Lancaster University/</a:t>
            </a:r>
            <a:r>
              <a:rPr lang="en-GB" dirty="0" err="1"/>
              <a:t>dataspss</a:t>
            </a:r>
            <a:r>
              <a:rPr lang="en-GB" dirty="0"/>
              <a:t>/</a:t>
            </a:r>
            <a:r>
              <a:rPr lang="en-GB" dirty="0" err="1"/>
              <a:t>sales.sav</a:t>
            </a:r>
            <a:r>
              <a:rPr lang="en-GB" dirty="0"/>
              <a:t>'</a:t>
            </a:r>
          </a:p>
          <a:p>
            <a:endParaRPr lang="en-GB" dirty="0"/>
          </a:p>
          <a:p>
            <a:r>
              <a:rPr lang="en-GB" dirty="0"/>
              <a:t>REGRESSION</a:t>
            </a:r>
          </a:p>
          <a:p>
            <a:r>
              <a:rPr lang="en-GB" dirty="0"/>
              <a:t>  /MISSING LISTWISE</a:t>
            </a:r>
          </a:p>
          <a:p>
            <a:r>
              <a:rPr lang="en-GB" dirty="0"/>
              <a:t>  /STATISTICS COEFF OUTS CI(95) R ANOVA</a:t>
            </a:r>
          </a:p>
          <a:p>
            <a:r>
              <a:rPr lang="en-GB" dirty="0"/>
              <a:t>  /CRITERIA=PIN(.05) POUT(.10)</a:t>
            </a:r>
          </a:p>
          <a:p>
            <a:r>
              <a:rPr lang="en-GB" dirty="0"/>
              <a:t>  /NOORIGIN </a:t>
            </a:r>
          </a:p>
          <a:p>
            <a:r>
              <a:rPr lang="en-GB" dirty="0"/>
              <a:t>  /DEPENDENT Sales</a:t>
            </a:r>
          </a:p>
          <a:p>
            <a:r>
              <a:rPr lang="en-GB" dirty="0"/>
              <a:t>  /METHOD=ENTER Adv.</a:t>
            </a:r>
          </a:p>
        </p:txBody>
      </p:sp>
    </p:spTree>
    <p:extLst>
      <p:ext uri="{BB962C8B-B14F-4D97-AF65-F5344CB8AC3E}">
        <p14:creationId xmlns:p14="http://schemas.microsoft.com/office/powerpoint/2010/main" val="347131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0A14-A990-F39F-D679-21A7C7985A02}"/>
              </a:ext>
            </a:extLst>
          </p:cNvPr>
          <p:cNvSpPr>
            <a:spLocks noGrp="1"/>
          </p:cNvSpPr>
          <p:nvPr>
            <p:ph type="title"/>
          </p:nvPr>
        </p:nvSpPr>
        <p:spPr/>
        <p:txBody>
          <a:bodyPr/>
          <a:lstStyle/>
          <a:p>
            <a:r>
              <a:rPr lang="en-GB" sz="3600" dirty="0">
                <a:solidFill>
                  <a:srgbClr val="FF0000"/>
                </a:solidFill>
              </a:rPr>
              <a:t>Interpretation of Outputs</a:t>
            </a:r>
          </a:p>
        </p:txBody>
      </p:sp>
      <p:sp>
        <p:nvSpPr>
          <p:cNvPr id="4" name="TextBox 3">
            <a:extLst>
              <a:ext uri="{FF2B5EF4-FFF2-40B4-BE49-F238E27FC236}">
                <a16:creationId xmlns:a16="http://schemas.microsoft.com/office/drawing/2014/main" id="{26A6EAF8-041E-E697-7AD4-A28F2DC63BE1}"/>
              </a:ext>
            </a:extLst>
          </p:cNvPr>
          <p:cNvSpPr txBox="1"/>
          <p:nvPr/>
        </p:nvSpPr>
        <p:spPr>
          <a:xfrm>
            <a:off x="1084305" y="1628310"/>
            <a:ext cx="6098058" cy="369332"/>
          </a:xfrm>
          <a:prstGeom prst="rect">
            <a:avLst/>
          </a:prstGeom>
          <a:noFill/>
        </p:spPr>
        <p:txBody>
          <a:bodyPr wrap="square">
            <a:spAutoFit/>
          </a:bodyPr>
          <a:lstStyle/>
          <a:p>
            <a:pPr algn="l"/>
            <a:r>
              <a:rPr lang="en-GB" b="1" i="0" u="none" strike="noStrike" dirty="0">
                <a:solidFill>
                  <a:srgbClr val="000000"/>
                </a:solidFill>
                <a:effectLst/>
                <a:latin typeface="Source Sans Pro" panose="020B0503030403020204" pitchFamily="34" charset="0"/>
              </a:rPr>
              <a:t>Model Summary</a:t>
            </a:r>
          </a:p>
        </p:txBody>
      </p:sp>
      <p:pic>
        <p:nvPicPr>
          <p:cNvPr id="13314" name="Picture 2">
            <a:extLst>
              <a:ext uri="{FF2B5EF4-FFF2-40B4-BE49-F238E27FC236}">
                <a16:creationId xmlns:a16="http://schemas.microsoft.com/office/drawing/2014/main" id="{ECC3A78E-03F6-D8E7-3294-81A9AD9D3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0" y="1408639"/>
            <a:ext cx="4296032" cy="1560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2CB4C6-7D16-081A-2797-D70916B3D73E}"/>
              </a:ext>
            </a:extLst>
          </p:cNvPr>
          <p:cNvSpPr txBox="1"/>
          <p:nvPr/>
        </p:nvSpPr>
        <p:spPr>
          <a:xfrm>
            <a:off x="1084306" y="3617474"/>
            <a:ext cx="6098058" cy="369332"/>
          </a:xfrm>
          <a:prstGeom prst="rect">
            <a:avLst/>
          </a:prstGeom>
          <a:noFill/>
        </p:spPr>
        <p:txBody>
          <a:bodyPr wrap="square">
            <a:spAutoFit/>
          </a:bodyPr>
          <a:lstStyle/>
          <a:p>
            <a:pPr algn="l"/>
            <a:r>
              <a:rPr lang="en-GB" b="1" i="0" u="none" strike="noStrike" dirty="0">
                <a:solidFill>
                  <a:srgbClr val="000000"/>
                </a:solidFill>
                <a:effectLst/>
                <a:latin typeface="Source Sans Pro" panose="020B0503030403020204" pitchFamily="34" charset="0"/>
              </a:rPr>
              <a:t>ANOVA Table</a:t>
            </a:r>
          </a:p>
        </p:txBody>
      </p:sp>
      <p:pic>
        <p:nvPicPr>
          <p:cNvPr id="13316" name="Picture 4">
            <a:extLst>
              <a:ext uri="{FF2B5EF4-FFF2-40B4-BE49-F238E27FC236}">
                <a16:creationId xmlns:a16="http://schemas.microsoft.com/office/drawing/2014/main" id="{168D3A15-3C12-B1D1-03AB-4B1213086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015" y="3115559"/>
            <a:ext cx="5778843" cy="14085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E7A4E1E-6718-888D-55E6-F8A7895A06C5}"/>
              </a:ext>
            </a:extLst>
          </p:cNvPr>
          <p:cNvPicPr>
            <a:picLocks noChangeAspect="1"/>
          </p:cNvPicPr>
          <p:nvPr/>
        </p:nvPicPr>
        <p:blipFill>
          <a:blip r:embed="rId4"/>
          <a:stretch>
            <a:fillRect/>
          </a:stretch>
        </p:blipFill>
        <p:spPr>
          <a:xfrm>
            <a:off x="636373" y="4594963"/>
            <a:ext cx="7772400" cy="2263037"/>
          </a:xfrm>
          <a:prstGeom prst="rect">
            <a:avLst/>
          </a:prstGeom>
        </p:spPr>
      </p:pic>
    </p:spTree>
    <p:extLst>
      <p:ext uri="{BB962C8B-B14F-4D97-AF65-F5344CB8AC3E}">
        <p14:creationId xmlns:p14="http://schemas.microsoft.com/office/powerpoint/2010/main" val="89789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B5C7-7F37-6FC2-9008-5917BB51B143}"/>
              </a:ext>
            </a:extLst>
          </p:cNvPr>
          <p:cNvSpPr>
            <a:spLocks noGrp="1"/>
          </p:cNvSpPr>
          <p:nvPr>
            <p:ph type="title"/>
          </p:nvPr>
        </p:nvSpPr>
        <p:spPr/>
        <p:txBody>
          <a:bodyPr/>
          <a:lstStyle/>
          <a:p>
            <a:r>
              <a:rPr lang="en-GB" dirty="0"/>
              <a:t>Standard Error of the Estimate</a:t>
            </a:r>
          </a:p>
        </p:txBody>
      </p:sp>
      <p:pic>
        <p:nvPicPr>
          <p:cNvPr id="14338" name="Picture 2">
            <a:extLst>
              <a:ext uri="{FF2B5EF4-FFF2-40B4-BE49-F238E27FC236}">
                <a16:creationId xmlns:a16="http://schemas.microsoft.com/office/drawing/2014/main" id="{AE13DC14-D7B8-6482-5693-90DCF20AB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161" y="2468524"/>
            <a:ext cx="5842387" cy="369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4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12B94E-D6FA-A799-612F-D7D5ED066132}"/>
              </a:ext>
            </a:extLst>
          </p:cNvPr>
          <p:cNvSpPr txBox="1"/>
          <p:nvPr/>
        </p:nvSpPr>
        <p:spPr>
          <a:xfrm>
            <a:off x="973094" y="970691"/>
            <a:ext cx="6098058" cy="369332"/>
          </a:xfrm>
          <a:prstGeom prst="rect">
            <a:avLst/>
          </a:prstGeom>
          <a:noFill/>
        </p:spPr>
        <p:txBody>
          <a:bodyPr wrap="square">
            <a:spAutoFit/>
          </a:bodyPr>
          <a:lstStyle/>
          <a:p>
            <a:pPr algn="l"/>
            <a:r>
              <a:rPr lang="en-GB" b="1" i="0" u="none" strike="noStrike" dirty="0">
                <a:solidFill>
                  <a:srgbClr val="000000"/>
                </a:solidFill>
                <a:effectLst/>
                <a:latin typeface="Source Sans Pro" panose="020B0503030403020204" pitchFamily="34" charset="0"/>
              </a:rPr>
              <a:t>Coefficients Table</a:t>
            </a:r>
          </a:p>
        </p:txBody>
      </p:sp>
      <p:pic>
        <p:nvPicPr>
          <p:cNvPr id="15362" name="Picture 2">
            <a:extLst>
              <a:ext uri="{FF2B5EF4-FFF2-40B4-BE49-F238E27FC236}">
                <a16:creationId xmlns:a16="http://schemas.microsoft.com/office/drawing/2014/main" id="{3B1CC40E-2B1B-3F36-3F56-33F20152B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504" y="970691"/>
            <a:ext cx="7907295" cy="1645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43EE0B-7DDA-F6E0-D58F-BA9396A83563}"/>
              </a:ext>
            </a:extLst>
          </p:cNvPr>
          <p:cNvSpPr txBox="1"/>
          <p:nvPr/>
        </p:nvSpPr>
        <p:spPr>
          <a:xfrm>
            <a:off x="1652201" y="3213179"/>
            <a:ext cx="8887597"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first row of the coefficients table is for b0 displayed as (Constant) in SPSS, and the second row is for the b1. From the </a:t>
            </a:r>
            <a:r>
              <a:rPr lang="en-GB" dirty="0"/>
              <a:t>Standardized Coefficients</a:t>
            </a:r>
            <a:r>
              <a:rPr lang="en-GB" b="0" i="0" u="none" strike="noStrike" dirty="0">
                <a:solidFill>
                  <a:srgbClr val="000000"/>
                </a:solidFill>
                <a:effectLst/>
                <a:latin typeface="Source Sans Pro" panose="020B0503030403020204" pitchFamily="34" charset="0"/>
              </a:rPr>
              <a:t> part, we see b0=16.933 and b1=0.240. Knowing the constant and the slope, we can write down the equation for the best line as: </a:t>
            </a:r>
            <a:endParaRPr lang="en-GB" dirty="0"/>
          </a:p>
        </p:txBody>
      </p:sp>
      <p:pic>
        <p:nvPicPr>
          <p:cNvPr id="7" name="Picture 6">
            <a:extLst>
              <a:ext uri="{FF2B5EF4-FFF2-40B4-BE49-F238E27FC236}">
                <a16:creationId xmlns:a16="http://schemas.microsoft.com/office/drawing/2014/main" id="{D08FDF59-4355-B19C-C985-E5C189687B0F}"/>
              </a:ext>
            </a:extLst>
          </p:cNvPr>
          <p:cNvPicPr>
            <a:picLocks noChangeAspect="1"/>
          </p:cNvPicPr>
          <p:nvPr/>
        </p:nvPicPr>
        <p:blipFill>
          <a:blip r:embed="rId3"/>
          <a:stretch>
            <a:fillRect/>
          </a:stretch>
        </p:blipFill>
        <p:spPr>
          <a:xfrm>
            <a:off x="1799453" y="4566202"/>
            <a:ext cx="2933700" cy="444500"/>
          </a:xfrm>
          <a:prstGeom prst="rect">
            <a:avLst/>
          </a:prstGeom>
        </p:spPr>
      </p:pic>
      <p:sp>
        <p:nvSpPr>
          <p:cNvPr id="9" name="TextBox 8">
            <a:extLst>
              <a:ext uri="{FF2B5EF4-FFF2-40B4-BE49-F238E27FC236}">
                <a16:creationId xmlns:a16="http://schemas.microsoft.com/office/drawing/2014/main" id="{7B3B6E37-8B55-3BE6-E053-E1FA7CBD5D54}"/>
              </a:ext>
            </a:extLst>
          </p:cNvPr>
          <p:cNvSpPr txBox="1"/>
          <p:nvPr/>
        </p:nvSpPr>
        <p:spPr>
          <a:xfrm>
            <a:off x="973093" y="5010702"/>
            <a:ext cx="10283911"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95% confidence interval for the slope is [0.138, 0.341]. This means we can be 95% confident that </a:t>
            </a:r>
            <a:r>
              <a:rPr lang="el-GR" b="0" i="0" u="none" strike="noStrike" dirty="0">
                <a:solidFill>
                  <a:srgbClr val="000000"/>
                </a:solidFill>
                <a:effectLst/>
                <a:latin typeface="Source Sans Pro" panose="020B0503030403020204" pitchFamily="34" charset="0"/>
              </a:rPr>
              <a:t>β1</a:t>
            </a:r>
            <a:r>
              <a:rPr lang="en-GB" b="0" i="0" u="none" strike="noStrike" dirty="0">
                <a:solidFill>
                  <a:srgbClr val="000000"/>
                </a:solidFill>
                <a:effectLst/>
                <a:latin typeface="Source Sans Pro" panose="020B0503030403020204" pitchFamily="34" charset="0"/>
              </a:rPr>
              <a:t>will fall between 0.0138 and 0.341. If you are curious where these numbers came from, you can compute the lower and upper bound of the 95% confidence interval manually using this formula</a:t>
            </a:r>
            <a:endParaRPr lang="en-GB" dirty="0"/>
          </a:p>
        </p:txBody>
      </p:sp>
      <p:pic>
        <p:nvPicPr>
          <p:cNvPr id="10" name="Picture 9">
            <a:extLst>
              <a:ext uri="{FF2B5EF4-FFF2-40B4-BE49-F238E27FC236}">
                <a16:creationId xmlns:a16="http://schemas.microsoft.com/office/drawing/2014/main" id="{608A0870-A4B3-2BF1-5138-FBA4E6E3E42E}"/>
              </a:ext>
            </a:extLst>
          </p:cNvPr>
          <p:cNvPicPr>
            <a:picLocks noChangeAspect="1"/>
          </p:cNvPicPr>
          <p:nvPr/>
        </p:nvPicPr>
        <p:blipFill>
          <a:blip r:embed="rId4"/>
          <a:stretch>
            <a:fillRect/>
          </a:stretch>
        </p:blipFill>
        <p:spPr>
          <a:xfrm>
            <a:off x="973093" y="6077114"/>
            <a:ext cx="1612900" cy="419100"/>
          </a:xfrm>
          <a:prstGeom prst="rect">
            <a:avLst/>
          </a:prstGeom>
        </p:spPr>
      </p:pic>
    </p:spTree>
    <p:extLst>
      <p:ext uri="{BB962C8B-B14F-4D97-AF65-F5344CB8AC3E}">
        <p14:creationId xmlns:p14="http://schemas.microsoft.com/office/powerpoint/2010/main" val="136392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50ED-058B-10DB-8927-68C72CAEF56C}"/>
              </a:ext>
            </a:extLst>
          </p:cNvPr>
          <p:cNvSpPr>
            <a:spLocks noGrp="1"/>
          </p:cNvSpPr>
          <p:nvPr>
            <p:ph type="title"/>
          </p:nvPr>
        </p:nvSpPr>
        <p:spPr/>
        <p:txBody>
          <a:bodyPr/>
          <a:lstStyle/>
          <a:p>
            <a:r>
              <a:rPr lang="en-GB" sz="3600" dirty="0">
                <a:solidFill>
                  <a:srgbClr val="FF0000"/>
                </a:solidFill>
              </a:rPr>
              <a:t>The Standardized Coefficients</a:t>
            </a:r>
          </a:p>
        </p:txBody>
      </p:sp>
      <p:sp>
        <p:nvSpPr>
          <p:cNvPr id="4" name="TextBox 3">
            <a:extLst>
              <a:ext uri="{FF2B5EF4-FFF2-40B4-BE49-F238E27FC236}">
                <a16:creationId xmlns:a16="http://schemas.microsoft.com/office/drawing/2014/main" id="{3DB9CA93-F36A-ABDF-D9B7-B5E1D8D729CD}"/>
              </a:ext>
            </a:extLst>
          </p:cNvPr>
          <p:cNvSpPr txBox="1"/>
          <p:nvPr/>
        </p:nvSpPr>
        <p:spPr>
          <a:xfrm>
            <a:off x="997809" y="1777138"/>
            <a:ext cx="7763132"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SPSS also report the standardizes coefficients. The standardized form of the estimated regression model is Sales=0.668Adv. How did we get the the slope = 0.668? The slope can be obtained by regressing the standardized form of Sales on the standardized form of  </a:t>
            </a:r>
            <a:r>
              <a:rPr lang="en-GB" b="0" i="1" u="none" strike="noStrike" dirty="0">
                <a:solidFill>
                  <a:srgbClr val="000000"/>
                </a:solidFill>
                <a:effectLst/>
                <a:latin typeface="Source Sans Pro" panose="020B0503030403020204" pitchFamily="34" charset="0"/>
              </a:rPr>
              <a:t>Adv</a:t>
            </a:r>
            <a:r>
              <a:rPr lang="en-GB" b="0" i="0" u="none" strike="noStrike" dirty="0">
                <a:solidFill>
                  <a:srgbClr val="000000"/>
                </a:solidFill>
                <a:effectLst/>
                <a:latin typeface="Source Sans Pro" panose="020B0503030403020204" pitchFamily="34" charset="0"/>
              </a:rPr>
              <a:t>.</a:t>
            </a:r>
            <a:endParaRPr lang="en-GB" dirty="0"/>
          </a:p>
        </p:txBody>
      </p:sp>
    </p:spTree>
    <p:extLst>
      <p:ext uri="{BB962C8B-B14F-4D97-AF65-F5344CB8AC3E}">
        <p14:creationId xmlns:p14="http://schemas.microsoft.com/office/powerpoint/2010/main" val="6175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BDAD-5FE2-37B9-80DF-6A5CAB1954ED}"/>
              </a:ext>
            </a:extLst>
          </p:cNvPr>
          <p:cNvSpPr>
            <a:spLocks noGrp="1"/>
          </p:cNvSpPr>
          <p:nvPr>
            <p:ph type="title"/>
          </p:nvPr>
        </p:nvSpPr>
        <p:spPr/>
        <p:txBody>
          <a:bodyPr/>
          <a:lstStyle/>
          <a:p>
            <a:r>
              <a:rPr lang="en-GB" sz="3600" dirty="0">
                <a:solidFill>
                  <a:srgbClr val="FF0000"/>
                </a:solidFill>
              </a:rPr>
              <a:t>R Action</a:t>
            </a:r>
          </a:p>
        </p:txBody>
      </p:sp>
      <p:sp>
        <p:nvSpPr>
          <p:cNvPr id="4" name="TextBox 3">
            <a:extLst>
              <a:ext uri="{FF2B5EF4-FFF2-40B4-BE49-F238E27FC236}">
                <a16:creationId xmlns:a16="http://schemas.microsoft.com/office/drawing/2014/main" id="{A987369F-C23F-4322-B0B7-B26B2D69E813}"/>
              </a:ext>
            </a:extLst>
          </p:cNvPr>
          <p:cNvSpPr txBox="1"/>
          <p:nvPr/>
        </p:nvSpPr>
        <p:spPr>
          <a:xfrm>
            <a:off x="838200" y="1519020"/>
            <a:ext cx="8838170" cy="646331"/>
          </a:xfrm>
          <a:prstGeom prst="rect">
            <a:avLst/>
          </a:prstGeom>
          <a:noFill/>
        </p:spPr>
        <p:txBody>
          <a:bodyPr wrap="square">
            <a:spAutoFit/>
          </a:bodyPr>
          <a:lstStyle/>
          <a:p>
            <a:r>
              <a:rPr lang="en-GB" dirty="0"/>
              <a:t>library(haven)</a:t>
            </a:r>
          </a:p>
          <a:p>
            <a:r>
              <a:rPr lang="en-GB" dirty="0" err="1"/>
              <a:t>dat</a:t>
            </a:r>
            <a:r>
              <a:rPr lang="en-GB" dirty="0"/>
              <a:t> &lt;- </a:t>
            </a:r>
            <a:r>
              <a:rPr lang="en-GB" dirty="0" err="1"/>
              <a:t>read_spss</a:t>
            </a:r>
            <a:r>
              <a:rPr lang="en-GB" dirty="0"/>
              <a:t>("/Users/</a:t>
            </a:r>
            <a:r>
              <a:rPr lang="en-GB" dirty="0" err="1"/>
              <a:t>ahmaddaryanto</a:t>
            </a:r>
            <a:r>
              <a:rPr lang="en-GB" dirty="0"/>
              <a:t>/Documents/Data1/</a:t>
            </a:r>
            <a:r>
              <a:rPr lang="en-GB" dirty="0" err="1"/>
              <a:t>sales.sav</a:t>
            </a:r>
            <a:r>
              <a:rPr lang="en-GB" dirty="0"/>
              <a:t>")</a:t>
            </a:r>
          </a:p>
        </p:txBody>
      </p:sp>
      <p:sp>
        <p:nvSpPr>
          <p:cNvPr id="6" name="TextBox 5">
            <a:extLst>
              <a:ext uri="{FF2B5EF4-FFF2-40B4-BE49-F238E27FC236}">
                <a16:creationId xmlns:a16="http://schemas.microsoft.com/office/drawing/2014/main" id="{5ADE6F5D-F86F-BA71-F0E6-18C03367CEDD}"/>
              </a:ext>
            </a:extLst>
          </p:cNvPr>
          <p:cNvSpPr txBox="1"/>
          <p:nvPr/>
        </p:nvSpPr>
        <p:spPr>
          <a:xfrm>
            <a:off x="838200" y="2268150"/>
            <a:ext cx="6098058" cy="369332"/>
          </a:xfrm>
          <a:prstGeom prst="rect">
            <a:avLst/>
          </a:prstGeom>
          <a:noFill/>
        </p:spPr>
        <p:txBody>
          <a:bodyPr wrap="square">
            <a:spAutoFit/>
          </a:bodyPr>
          <a:lstStyle/>
          <a:p>
            <a:r>
              <a:rPr lang="en-GB" dirty="0" err="1"/>
              <a:t>lm_sales</a:t>
            </a:r>
            <a:r>
              <a:rPr lang="en-GB" dirty="0"/>
              <a:t> &lt;- </a:t>
            </a:r>
            <a:r>
              <a:rPr lang="en-GB" dirty="0" err="1"/>
              <a:t>lm</a:t>
            </a:r>
            <a:r>
              <a:rPr lang="en-GB" dirty="0"/>
              <a:t>(Sales ~ Adv, data = </a:t>
            </a:r>
            <a:r>
              <a:rPr lang="en-GB" dirty="0" err="1"/>
              <a:t>dat</a:t>
            </a:r>
            <a:r>
              <a:rPr lang="en-GB" dirty="0"/>
              <a:t>)</a:t>
            </a:r>
          </a:p>
        </p:txBody>
      </p:sp>
      <p:sp>
        <p:nvSpPr>
          <p:cNvPr id="8" name="TextBox 7">
            <a:extLst>
              <a:ext uri="{FF2B5EF4-FFF2-40B4-BE49-F238E27FC236}">
                <a16:creationId xmlns:a16="http://schemas.microsoft.com/office/drawing/2014/main" id="{17D24CFC-4C68-42D6-7615-A36358CF5D35}"/>
              </a:ext>
            </a:extLst>
          </p:cNvPr>
          <p:cNvSpPr txBox="1"/>
          <p:nvPr/>
        </p:nvSpPr>
        <p:spPr>
          <a:xfrm>
            <a:off x="838200" y="2740281"/>
            <a:ext cx="6098058" cy="369332"/>
          </a:xfrm>
          <a:prstGeom prst="rect">
            <a:avLst/>
          </a:prstGeom>
          <a:noFill/>
        </p:spPr>
        <p:txBody>
          <a:bodyPr wrap="square">
            <a:spAutoFit/>
          </a:bodyPr>
          <a:lstStyle/>
          <a:p>
            <a:r>
              <a:rPr lang="en-GB" dirty="0" err="1"/>
              <a:t>anova</a:t>
            </a:r>
            <a:r>
              <a:rPr lang="en-GB" dirty="0"/>
              <a:t>(</a:t>
            </a:r>
            <a:r>
              <a:rPr lang="en-GB" dirty="0" err="1"/>
              <a:t>lm_sales</a:t>
            </a:r>
            <a:r>
              <a:rPr lang="en-GB" dirty="0"/>
              <a:t>)</a:t>
            </a:r>
          </a:p>
        </p:txBody>
      </p:sp>
      <p:sp>
        <p:nvSpPr>
          <p:cNvPr id="10" name="TextBox 9">
            <a:extLst>
              <a:ext uri="{FF2B5EF4-FFF2-40B4-BE49-F238E27FC236}">
                <a16:creationId xmlns:a16="http://schemas.microsoft.com/office/drawing/2014/main" id="{C7AA2F86-FAD4-3C25-0626-CC537B911360}"/>
              </a:ext>
            </a:extLst>
          </p:cNvPr>
          <p:cNvSpPr txBox="1"/>
          <p:nvPr/>
        </p:nvSpPr>
        <p:spPr>
          <a:xfrm>
            <a:off x="838200" y="3134580"/>
            <a:ext cx="6098058" cy="369332"/>
          </a:xfrm>
          <a:prstGeom prst="rect">
            <a:avLst/>
          </a:prstGeom>
          <a:noFill/>
        </p:spPr>
        <p:txBody>
          <a:bodyPr wrap="square">
            <a:spAutoFit/>
          </a:bodyPr>
          <a:lstStyle/>
          <a:p>
            <a:r>
              <a:rPr lang="en-GB" dirty="0"/>
              <a:t>summary(</a:t>
            </a:r>
            <a:r>
              <a:rPr lang="en-GB" dirty="0" err="1"/>
              <a:t>lm_sales</a:t>
            </a:r>
            <a:r>
              <a:rPr lang="en-GB" dirty="0"/>
              <a:t>)</a:t>
            </a:r>
          </a:p>
        </p:txBody>
      </p:sp>
      <p:sp>
        <p:nvSpPr>
          <p:cNvPr id="12" name="TextBox 11">
            <a:extLst>
              <a:ext uri="{FF2B5EF4-FFF2-40B4-BE49-F238E27FC236}">
                <a16:creationId xmlns:a16="http://schemas.microsoft.com/office/drawing/2014/main" id="{7C810D84-E969-4AA8-EA9C-60E0978B56B9}"/>
              </a:ext>
            </a:extLst>
          </p:cNvPr>
          <p:cNvSpPr txBox="1"/>
          <p:nvPr/>
        </p:nvSpPr>
        <p:spPr>
          <a:xfrm>
            <a:off x="838199" y="3620354"/>
            <a:ext cx="10515599"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regression outputs produced by </a:t>
            </a:r>
            <a:r>
              <a:rPr lang="en-GB" dirty="0"/>
              <a:t>summary()</a:t>
            </a:r>
            <a:r>
              <a:rPr lang="en-GB" b="0" i="0" u="none" strike="noStrike" dirty="0">
                <a:solidFill>
                  <a:srgbClr val="000000"/>
                </a:solidFill>
                <a:effectLst/>
                <a:latin typeface="Source Sans Pro" panose="020B0503030403020204" pitchFamily="34" charset="0"/>
              </a:rPr>
              <a:t> function from R base did not produce standardized coefficients. The </a:t>
            </a:r>
            <a:r>
              <a:rPr lang="en-GB" dirty="0" err="1"/>
              <a:t>lm.beta</a:t>
            </a:r>
            <a:r>
              <a:rPr lang="en-GB" dirty="0"/>
              <a:t>()</a:t>
            </a:r>
            <a:r>
              <a:rPr lang="en-GB" b="0" i="0" u="none" strike="noStrike" dirty="0">
                <a:solidFill>
                  <a:srgbClr val="000000"/>
                </a:solidFill>
                <a:effectLst/>
                <a:latin typeface="Source Sans Pro" panose="020B0503030403020204" pitchFamily="34" charset="0"/>
              </a:rPr>
              <a:t> package (</a:t>
            </a:r>
            <a:r>
              <a:rPr lang="en-GB" b="0" i="0" u="none" strike="noStrike" dirty="0">
                <a:solidFill>
                  <a:srgbClr val="75AADB"/>
                </a:solidFill>
                <a:effectLst/>
                <a:latin typeface="Source Sans Pro" panose="020B0503030403020204" pitchFamily="34" charset="0"/>
                <a:hlinkClick r:id="rId2"/>
              </a:rPr>
              <a:t>Behrendt, 2023</a:t>
            </a:r>
            <a:r>
              <a:rPr lang="en-GB" b="0" i="0" u="none" strike="noStrike" dirty="0">
                <a:solidFill>
                  <a:srgbClr val="000000"/>
                </a:solidFill>
                <a:effectLst/>
                <a:latin typeface="Source Sans Pro" panose="020B0503030403020204" pitchFamily="34" charset="0"/>
              </a:rPr>
              <a:t>) can be used to produce standardized coefficient.</a:t>
            </a:r>
            <a:endParaRPr lang="en-GB" dirty="0"/>
          </a:p>
        </p:txBody>
      </p:sp>
      <p:sp>
        <p:nvSpPr>
          <p:cNvPr id="14" name="TextBox 13">
            <a:extLst>
              <a:ext uri="{FF2B5EF4-FFF2-40B4-BE49-F238E27FC236}">
                <a16:creationId xmlns:a16="http://schemas.microsoft.com/office/drawing/2014/main" id="{BCE5F398-A8B2-CE9D-CA04-0F32C57AFC41}"/>
              </a:ext>
            </a:extLst>
          </p:cNvPr>
          <p:cNvSpPr txBox="1"/>
          <p:nvPr/>
        </p:nvSpPr>
        <p:spPr>
          <a:xfrm>
            <a:off x="838199" y="4486784"/>
            <a:ext cx="6098058" cy="923330"/>
          </a:xfrm>
          <a:prstGeom prst="rect">
            <a:avLst/>
          </a:prstGeom>
          <a:noFill/>
        </p:spPr>
        <p:txBody>
          <a:bodyPr wrap="square">
            <a:spAutoFit/>
          </a:bodyPr>
          <a:lstStyle/>
          <a:p>
            <a:r>
              <a:rPr lang="en-GB" dirty="0"/>
              <a:t>library(</a:t>
            </a:r>
            <a:r>
              <a:rPr lang="en-GB" dirty="0" err="1"/>
              <a:t>lm.beta</a:t>
            </a:r>
            <a:r>
              <a:rPr lang="en-GB" dirty="0"/>
              <a:t>) </a:t>
            </a:r>
          </a:p>
          <a:p>
            <a:r>
              <a:rPr lang="en-GB" dirty="0" err="1"/>
              <a:t>lm_sales_std</a:t>
            </a:r>
            <a:r>
              <a:rPr lang="en-GB" dirty="0"/>
              <a:t> &lt;- </a:t>
            </a:r>
            <a:r>
              <a:rPr lang="en-GB" dirty="0" err="1"/>
              <a:t>lm.beta</a:t>
            </a:r>
            <a:r>
              <a:rPr lang="en-GB" dirty="0"/>
              <a:t>(</a:t>
            </a:r>
            <a:r>
              <a:rPr lang="en-GB" dirty="0" err="1"/>
              <a:t>lm_sales</a:t>
            </a:r>
            <a:r>
              <a:rPr lang="en-GB" dirty="0"/>
              <a:t>)</a:t>
            </a:r>
          </a:p>
          <a:p>
            <a:r>
              <a:rPr lang="en-GB" dirty="0"/>
              <a:t>summary(</a:t>
            </a:r>
            <a:r>
              <a:rPr lang="en-GB" dirty="0" err="1"/>
              <a:t>lm_sales_std,standardized</a:t>
            </a:r>
            <a:r>
              <a:rPr lang="en-GB" dirty="0"/>
              <a:t>=TRUE)</a:t>
            </a:r>
          </a:p>
        </p:txBody>
      </p:sp>
    </p:spTree>
    <p:extLst>
      <p:ext uri="{BB962C8B-B14F-4D97-AF65-F5344CB8AC3E}">
        <p14:creationId xmlns:p14="http://schemas.microsoft.com/office/powerpoint/2010/main" val="2685633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A4C7B-AD1B-EAFD-4F8A-2B9502451C4F}"/>
              </a:ext>
            </a:extLst>
          </p:cNvPr>
          <p:cNvSpPr txBox="1"/>
          <p:nvPr/>
        </p:nvSpPr>
        <p:spPr>
          <a:xfrm>
            <a:off x="518984" y="480533"/>
            <a:ext cx="11343503" cy="1754326"/>
          </a:xfrm>
          <a:prstGeom prst="rect">
            <a:avLst/>
          </a:prstGeom>
          <a:noFill/>
        </p:spPr>
        <p:txBody>
          <a:bodyPr wrap="square">
            <a:spAutoFit/>
          </a:bodyPr>
          <a:lstStyle/>
          <a:p>
            <a:r>
              <a:rPr lang="en-GB" dirty="0">
                <a:effectLst/>
              </a:rPr>
              <a:t>stargazer() package (</a:t>
            </a:r>
            <a:r>
              <a:rPr lang="en-GB" u="none" strike="noStrike" dirty="0">
                <a:solidFill>
                  <a:srgbClr val="75AADB"/>
                </a:solidFill>
                <a:effectLst/>
                <a:hlinkClick r:id="rId2"/>
              </a:rPr>
              <a:t>Hlavac, 2015</a:t>
            </a:r>
            <a:r>
              <a:rPr lang="en-GB" dirty="0">
                <a:effectLst/>
              </a:rPr>
              <a:t>) can be used to produce regression results, which meet publications standard. Several options are available to format the outputs. For instance, in the code below, </a:t>
            </a:r>
            <a:r>
              <a:rPr lang="en-GB" dirty="0" err="1">
                <a:effectLst/>
              </a:rPr>
              <a:t>single.row</a:t>
            </a:r>
            <a:r>
              <a:rPr lang="en-GB" dirty="0">
                <a:effectLst/>
              </a:rPr>
              <a:t>=TRUE produces outputs in a row format, and ci=TRUE yields the 95% confidence intervals for the regression estimates. You can find all the options by looking at the package’s help file (type in `?stargazer’ in your R console).</a:t>
            </a:r>
          </a:p>
          <a:p>
            <a:br>
              <a:rPr lang="en-GB" dirty="0">
                <a:effectLst/>
              </a:rPr>
            </a:br>
            <a:endParaRPr lang="en-GB" dirty="0">
              <a:effectLst/>
            </a:endParaRPr>
          </a:p>
        </p:txBody>
      </p:sp>
      <p:sp>
        <p:nvSpPr>
          <p:cNvPr id="6" name="TextBox 5">
            <a:extLst>
              <a:ext uri="{FF2B5EF4-FFF2-40B4-BE49-F238E27FC236}">
                <a16:creationId xmlns:a16="http://schemas.microsoft.com/office/drawing/2014/main" id="{8E9673C4-A94D-29A0-BA20-F5AD75F06838}"/>
              </a:ext>
            </a:extLst>
          </p:cNvPr>
          <p:cNvSpPr txBox="1"/>
          <p:nvPr/>
        </p:nvSpPr>
        <p:spPr>
          <a:xfrm>
            <a:off x="518984" y="1911693"/>
            <a:ext cx="6098058" cy="646331"/>
          </a:xfrm>
          <a:prstGeom prst="rect">
            <a:avLst/>
          </a:prstGeom>
          <a:noFill/>
        </p:spPr>
        <p:txBody>
          <a:bodyPr wrap="square">
            <a:spAutoFit/>
          </a:bodyPr>
          <a:lstStyle/>
          <a:p>
            <a:r>
              <a:rPr lang="en-GB" dirty="0"/>
              <a:t>library(stargazer)</a:t>
            </a:r>
          </a:p>
          <a:p>
            <a:r>
              <a:rPr lang="en-GB" dirty="0"/>
              <a:t>stargazer(</a:t>
            </a:r>
            <a:r>
              <a:rPr lang="en-GB" dirty="0" err="1"/>
              <a:t>lm_sales</a:t>
            </a:r>
            <a:r>
              <a:rPr lang="en-GB" dirty="0"/>
              <a:t>, type = "text", </a:t>
            </a:r>
            <a:r>
              <a:rPr lang="en-GB" dirty="0" err="1"/>
              <a:t>single.row</a:t>
            </a:r>
            <a:r>
              <a:rPr lang="en-GB" dirty="0"/>
              <a:t>=TRUE, ci=TRUE)</a:t>
            </a:r>
          </a:p>
        </p:txBody>
      </p:sp>
      <p:sp>
        <p:nvSpPr>
          <p:cNvPr id="8" name="TextBox 7">
            <a:extLst>
              <a:ext uri="{FF2B5EF4-FFF2-40B4-BE49-F238E27FC236}">
                <a16:creationId xmlns:a16="http://schemas.microsoft.com/office/drawing/2014/main" id="{C5B8BCCF-8CCE-30AB-F9C1-E0120430549A}"/>
              </a:ext>
            </a:extLst>
          </p:cNvPr>
          <p:cNvSpPr txBox="1"/>
          <p:nvPr/>
        </p:nvSpPr>
        <p:spPr>
          <a:xfrm>
            <a:off x="518984" y="2828835"/>
            <a:ext cx="10787447"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Another package that can produce a nice-looking result is </a:t>
            </a:r>
            <a:r>
              <a:rPr lang="en-GB" dirty="0" err="1"/>
              <a:t>jtools</a:t>
            </a:r>
            <a:r>
              <a:rPr lang="en-GB" dirty="0"/>
              <a:t>()</a:t>
            </a:r>
            <a:r>
              <a:rPr lang="en-GB" b="0" i="0" u="none" strike="noStrike" dirty="0">
                <a:solidFill>
                  <a:srgbClr val="000000"/>
                </a:solidFill>
                <a:effectLst/>
                <a:latin typeface="Source Sans Pro" panose="020B0503030403020204" pitchFamily="34" charset="0"/>
              </a:rPr>
              <a:t> (</a:t>
            </a:r>
            <a:r>
              <a:rPr lang="en-GB" b="0" i="0" u="none" strike="noStrike" dirty="0">
                <a:solidFill>
                  <a:srgbClr val="75AADB"/>
                </a:solidFill>
                <a:effectLst/>
                <a:latin typeface="Source Sans Pro" panose="020B0503030403020204" pitchFamily="34" charset="0"/>
                <a:hlinkClick r:id="rId3"/>
              </a:rPr>
              <a:t>Long &amp; Long, 2017</a:t>
            </a:r>
            <a:r>
              <a:rPr lang="en-GB" b="0" i="0" u="none" strike="noStrike" dirty="0">
                <a:solidFill>
                  <a:srgbClr val="000000"/>
                </a:solidFill>
                <a:effectLst/>
                <a:latin typeface="Source Sans Pro" panose="020B0503030403020204" pitchFamily="34" charset="0"/>
              </a:rPr>
              <a:t>). In </a:t>
            </a:r>
            <a:r>
              <a:rPr lang="en-GB" b="0" i="0" u="none" strike="noStrike" dirty="0" err="1">
                <a:solidFill>
                  <a:srgbClr val="000000"/>
                </a:solidFill>
                <a:effectLst/>
                <a:latin typeface="Source Sans Pro" panose="020B0503030403020204" pitchFamily="34" charset="0"/>
              </a:rPr>
              <a:t>jtools</a:t>
            </a:r>
            <a:r>
              <a:rPr lang="en-GB" b="0" i="0" u="none" strike="noStrike" dirty="0">
                <a:solidFill>
                  <a:srgbClr val="000000"/>
                </a:solidFill>
                <a:effectLst/>
                <a:latin typeface="Source Sans Pro" panose="020B0503030403020204" pitchFamily="34" charset="0"/>
              </a:rPr>
              <a:t>, </a:t>
            </a:r>
            <a:r>
              <a:rPr lang="en-GB" dirty="0" err="1"/>
              <a:t>summ</a:t>
            </a:r>
            <a:r>
              <a:rPr lang="en-GB" dirty="0"/>
              <a:t>()</a:t>
            </a:r>
            <a:r>
              <a:rPr lang="en-GB" b="0" i="0" u="none" strike="noStrike" dirty="0">
                <a:solidFill>
                  <a:srgbClr val="000000"/>
                </a:solidFill>
                <a:effectLst/>
                <a:latin typeface="Source Sans Pro" panose="020B0503030403020204" pitchFamily="34" charset="0"/>
              </a:rPr>
              <a:t> function is used to product regression outputs, which is a replacement for </a:t>
            </a:r>
            <a:r>
              <a:rPr lang="en-GB" dirty="0"/>
              <a:t>summary()</a:t>
            </a:r>
            <a:r>
              <a:rPr lang="en-GB" b="0" i="0" u="none" strike="noStrike" dirty="0">
                <a:solidFill>
                  <a:srgbClr val="000000"/>
                </a:solidFill>
                <a:effectLst/>
                <a:latin typeface="Source Sans Pro" panose="020B0503030403020204" pitchFamily="34" charset="0"/>
              </a:rPr>
              <a:t> of R base. There are several options to format the regression outputs. For instance in the code below </a:t>
            </a:r>
            <a:r>
              <a:rPr lang="en-GB" dirty="0" err="1"/>
              <a:t>confint</a:t>
            </a:r>
            <a:r>
              <a:rPr lang="en-GB" dirty="0"/>
              <a:t>=TRUE</a:t>
            </a:r>
            <a:r>
              <a:rPr lang="en-GB" b="0" i="0" u="none" strike="noStrike" dirty="0">
                <a:solidFill>
                  <a:srgbClr val="000000"/>
                </a:solidFill>
                <a:effectLst/>
                <a:latin typeface="Source Sans Pro" panose="020B0503030403020204" pitchFamily="34" charset="0"/>
              </a:rPr>
              <a:t> produces the 95% confidence intervals for the regression estimates.</a:t>
            </a:r>
            <a:endParaRPr lang="en-GB" dirty="0"/>
          </a:p>
        </p:txBody>
      </p:sp>
      <p:sp>
        <p:nvSpPr>
          <p:cNvPr id="10" name="TextBox 9">
            <a:extLst>
              <a:ext uri="{FF2B5EF4-FFF2-40B4-BE49-F238E27FC236}">
                <a16:creationId xmlns:a16="http://schemas.microsoft.com/office/drawing/2014/main" id="{2ABFB57F-6E1D-8480-DE56-61E52BDCA81C}"/>
              </a:ext>
            </a:extLst>
          </p:cNvPr>
          <p:cNvSpPr txBox="1"/>
          <p:nvPr/>
        </p:nvSpPr>
        <p:spPr>
          <a:xfrm>
            <a:off x="614748" y="4299974"/>
            <a:ext cx="6098058" cy="646331"/>
          </a:xfrm>
          <a:prstGeom prst="rect">
            <a:avLst/>
          </a:prstGeom>
          <a:noFill/>
        </p:spPr>
        <p:txBody>
          <a:bodyPr wrap="square">
            <a:spAutoFit/>
          </a:bodyPr>
          <a:lstStyle/>
          <a:p>
            <a:r>
              <a:rPr lang="en-GB" dirty="0"/>
              <a:t>library(</a:t>
            </a:r>
            <a:r>
              <a:rPr lang="en-GB" dirty="0" err="1"/>
              <a:t>jtools</a:t>
            </a:r>
            <a:r>
              <a:rPr lang="en-GB" dirty="0"/>
              <a:t>)</a:t>
            </a:r>
          </a:p>
          <a:p>
            <a:r>
              <a:rPr lang="en-GB" dirty="0" err="1"/>
              <a:t>summ</a:t>
            </a:r>
            <a:r>
              <a:rPr lang="en-GB" dirty="0"/>
              <a:t>(</a:t>
            </a:r>
            <a:r>
              <a:rPr lang="en-GB" dirty="0" err="1"/>
              <a:t>lm_sales</a:t>
            </a:r>
            <a:r>
              <a:rPr lang="en-GB" dirty="0"/>
              <a:t>, </a:t>
            </a:r>
            <a:r>
              <a:rPr lang="en-GB" dirty="0" err="1"/>
              <a:t>confint</a:t>
            </a:r>
            <a:r>
              <a:rPr lang="en-GB" dirty="0"/>
              <a:t>=TRUE)</a:t>
            </a:r>
          </a:p>
        </p:txBody>
      </p:sp>
    </p:spTree>
    <p:extLst>
      <p:ext uri="{BB962C8B-B14F-4D97-AF65-F5344CB8AC3E}">
        <p14:creationId xmlns:p14="http://schemas.microsoft.com/office/powerpoint/2010/main" val="350177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A29FD-DA76-CB2B-388A-8AE3C9287FD0}"/>
              </a:ext>
            </a:extLst>
          </p:cNvPr>
          <p:cNvSpPr>
            <a:spLocks noGrp="1"/>
          </p:cNvSpPr>
          <p:nvPr>
            <p:ph type="title"/>
          </p:nvPr>
        </p:nvSpPr>
        <p:spPr/>
        <p:txBody>
          <a:bodyPr/>
          <a:lstStyle/>
          <a:p>
            <a:r>
              <a:rPr lang="en-GB" sz="3600" dirty="0">
                <a:solidFill>
                  <a:srgbClr val="FF0000"/>
                </a:solidFill>
              </a:rPr>
              <a:t>Comparing Differences in Two Means</a:t>
            </a:r>
          </a:p>
        </p:txBody>
      </p:sp>
      <p:sp>
        <p:nvSpPr>
          <p:cNvPr id="4" name="TextBox 3">
            <a:extLst>
              <a:ext uri="{FF2B5EF4-FFF2-40B4-BE49-F238E27FC236}">
                <a16:creationId xmlns:a16="http://schemas.microsoft.com/office/drawing/2014/main" id="{2B34269D-0E18-B484-7A70-9CB14FECC9D8}"/>
              </a:ext>
            </a:extLst>
          </p:cNvPr>
          <p:cNvSpPr txBox="1"/>
          <p:nvPr/>
        </p:nvSpPr>
        <p:spPr>
          <a:xfrm>
            <a:off x="1147119" y="1793443"/>
            <a:ext cx="8801099"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Suppose that you want to test whether mean satisfaction score of loyal is greater than that of non-loyal customers. You build a regression model</a:t>
            </a:r>
            <a:endParaRPr lang="en-GB" dirty="0"/>
          </a:p>
        </p:txBody>
      </p:sp>
      <p:pic>
        <p:nvPicPr>
          <p:cNvPr id="5" name="Picture 4">
            <a:extLst>
              <a:ext uri="{FF2B5EF4-FFF2-40B4-BE49-F238E27FC236}">
                <a16:creationId xmlns:a16="http://schemas.microsoft.com/office/drawing/2014/main" id="{A90F0346-72C8-7F06-F25B-FF192D377328}"/>
              </a:ext>
            </a:extLst>
          </p:cNvPr>
          <p:cNvPicPr>
            <a:picLocks noChangeAspect="1"/>
          </p:cNvPicPr>
          <p:nvPr/>
        </p:nvPicPr>
        <p:blipFill>
          <a:blip r:embed="rId2"/>
          <a:stretch>
            <a:fillRect/>
          </a:stretch>
        </p:blipFill>
        <p:spPr>
          <a:xfrm>
            <a:off x="3258408" y="2789665"/>
            <a:ext cx="4241800" cy="495300"/>
          </a:xfrm>
          <a:prstGeom prst="rect">
            <a:avLst/>
          </a:prstGeom>
        </p:spPr>
      </p:pic>
      <p:sp>
        <p:nvSpPr>
          <p:cNvPr id="7" name="TextBox 6">
            <a:extLst>
              <a:ext uri="{FF2B5EF4-FFF2-40B4-BE49-F238E27FC236}">
                <a16:creationId xmlns:a16="http://schemas.microsoft.com/office/drawing/2014/main" id="{B8571E52-D972-CE1C-4033-ED4FF0F4BC9E}"/>
              </a:ext>
            </a:extLst>
          </p:cNvPr>
          <p:cNvSpPr txBox="1"/>
          <p:nvPr/>
        </p:nvSpPr>
        <p:spPr>
          <a:xfrm>
            <a:off x="665205" y="3929273"/>
            <a:ext cx="10861589"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where Loyal is a categorical (0,1) variable with Loyal = 1 if a customer is a loyal customer, and = 0, otherwise. It is important to code a categorical variable as 0,1 when you are dealing with two groups. </a:t>
            </a:r>
            <a:endParaRPr lang="en-GB" dirty="0"/>
          </a:p>
        </p:txBody>
      </p:sp>
      <p:pic>
        <p:nvPicPr>
          <p:cNvPr id="8" name="Picture 7">
            <a:extLst>
              <a:ext uri="{FF2B5EF4-FFF2-40B4-BE49-F238E27FC236}">
                <a16:creationId xmlns:a16="http://schemas.microsoft.com/office/drawing/2014/main" id="{974150B9-039A-09BD-796F-3C5F23F49314}"/>
              </a:ext>
            </a:extLst>
          </p:cNvPr>
          <p:cNvPicPr>
            <a:picLocks noChangeAspect="1"/>
          </p:cNvPicPr>
          <p:nvPr/>
        </p:nvPicPr>
        <p:blipFill>
          <a:blip r:embed="rId3"/>
          <a:stretch>
            <a:fillRect/>
          </a:stretch>
        </p:blipFill>
        <p:spPr>
          <a:xfrm>
            <a:off x="3258408" y="4838912"/>
            <a:ext cx="4953000" cy="762000"/>
          </a:xfrm>
          <a:prstGeom prst="rect">
            <a:avLst/>
          </a:prstGeom>
        </p:spPr>
      </p:pic>
    </p:spTree>
    <p:extLst>
      <p:ext uri="{BB962C8B-B14F-4D97-AF65-F5344CB8AC3E}">
        <p14:creationId xmlns:p14="http://schemas.microsoft.com/office/powerpoint/2010/main" val="223600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896EA1-E9E2-3BA9-0750-B21DE6E542A9}"/>
              </a:ext>
            </a:extLst>
          </p:cNvPr>
          <p:cNvSpPr>
            <a:spLocks noGrp="1"/>
          </p:cNvSpPr>
          <p:nvPr>
            <p:ph idx="1"/>
          </p:nvPr>
        </p:nvSpPr>
        <p:spPr/>
        <p:txBody>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Understand the concept of simple linear regression.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Able to distinguish between independent and dependent variables.</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a:t>
            </a:r>
            <a:r>
              <a:rPr lang="en-GB" b="0" i="0" u="none" strike="noStrike" dirty="0" err="1">
                <a:solidFill>
                  <a:srgbClr val="000000"/>
                </a:solidFill>
                <a:effectLst/>
                <a:latin typeface="Source Sans Pro" panose="020B0503030403020204" pitchFamily="34" charset="0"/>
              </a:rPr>
              <a:t>intepret</a:t>
            </a:r>
            <a:r>
              <a:rPr lang="en-GB" b="0" i="0" u="none" strike="noStrike" dirty="0">
                <a:solidFill>
                  <a:srgbClr val="000000"/>
                </a:solidFill>
                <a:effectLst/>
                <a:latin typeface="Source Sans Pro" panose="020B0503030403020204" pitchFamily="34" charset="0"/>
              </a:rPr>
              <a:t> the meaning of the regression coefficient.</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Able explain the key assumptions of simple linear regression, which includes linearity, homoskedasticity, no auto-correlation, no endogeneity, and normality.</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Able to use simple linear regression to assess mean differences.</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Able to interpret the regression coefficient of the log-linear and log-log simple linear model.</a:t>
            </a:r>
          </a:p>
          <a:p>
            <a:endParaRPr lang="en-GB" dirty="0"/>
          </a:p>
        </p:txBody>
      </p:sp>
    </p:spTree>
    <p:extLst>
      <p:ext uri="{BB962C8B-B14F-4D97-AF65-F5344CB8AC3E}">
        <p14:creationId xmlns:p14="http://schemas.microsoft.com/office/powerpoint/2010/main" val="377725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4D5E77-8088-E293-CAE0-2B5593E0EC16}"/>
              </a:ext>
            </a:extLst>
          </p:cNvPr>
          <p:cNvSpPr txBox="1"/>
          <p:nvPr/>
        </p:nvSpPr>
        <p:spPr>
          <a:xfrm>
            <a:off x="654909" y="839399"/>
            <a:ext cx="11392930" cy="646331"/>
          </a:xfrm>
          <a:prstGeom prst="rect">
            <a:avLst/>
          </a:prstGeom>
          <a:noFill/>
        </p:spPr>
        <p:txBody>
          <a:bodyPr wrap="square">
            <a:spAutoFit/>
          </a:bodyPr>
          <a:lstStyle/>
          <a:p>
            <a:r>
              <a:rPr lang="el-GR" b="0" i="0" u="none" strike="noStrike" dirty="0">
                <a:solidFill>
                  <a:srgbClr val="000000"/>
                </a:solidFill>
                <a:effectLst/>
                <a:latin typeface="Source Sans Pro" panose="020B0503030403020204" pitchFamily="34" charset="0"/>
              </a:rPr>
              <a:t> β1 </a:t>
            </a:r>
            <a:r>
              <a:rPr lang="en-GB" b="0" i="0" u="none" strike="noStrike" dirty="0">
                <a:solidFill>
                  <a:srgbClr val="000000"/>
                </a:solidFill>
                <a:effectLst/>
                <a:latin typeface="Source Sans Pro" panose="020B0503030403020204" pitchFamily="34" charset="0"/>
              </a:rPr>
              <a:t>captures the difference between the satisfaction score of loyal and non-loyal customer. </a:t>
            </a:r>
            <a:r>
              <a:rPr lang="el-GR" b="0" i="0" u="none" strike="noStrike" dirty="0">
                <a:solidFill>
                  <a:srgbClr val="000000"/>
                </a:solidFill>
                <a:effectLst/>
                <a:latin typeface="Source Sans Pro" panose="020B0503030403020204" pitchFamily="34" charset="0"/>
              </a:rPr>
              <a:t>β1&gt;0 </a:t>
            </a:r>
            <a:r>
              <a:rPr lang="en-GB" b="0" i="0" u="none" strike="noStrike" dirty="0">
                <a:solidFill>
                  <a:srgbClr val="000000"/>
                </a:solidFill>
                <a:effectLst/>
                <a:latin typeface="Source Sans Pro" panose="020B0503030403020204" pitchFamily="34" charset="0"/>
              </a:rPr>
              <a:t>if the satisfaction score of loyal customer is greater than that of the non-loyal customers. Therefore, the hypothesis test is</a:t>
            </a:r>
            <a:endParaRPr lang="en-GB" dirty="0"/>
          </a:p>
        </p:txBody>
      </p:sp>
      <p:pic>
        <p:nvPicPr>
          <p:cNvPr id="5" name="Picture 4">
            <a:extLst>
              <a:ext uri="{FF2B5EF4-FFF2-40B4-BE49-F238E27FC236}">
                <a16:creationId xmlns:a16="http://schemas.microsoft.com/office/drawing/2014/main" id="{F05DE311-8BB8-E77A-3D13-6E4EA7396313}"/>
              </a:ext>
            </a:extLst>
          </p:cNvPr>
          <p:cNvPicPr>
            <a:picLocks noChangeAspect="1"/>
          </p:cNvPicPr>
          <p:nvPr/>
        </p:nvPicPr>
        <p:blipFill>
          <a:blip r:embed="rId2"/>
          <a:stretch>
            <a:fillRect/>
          </a:stretch>
        </p:blipFill>
        <p:spPr>
          <a:xfrm>
            <a:off x="4988011" y="2143211"/>
            <a:ext cx="1524000" cy="965200"/>
          </a:xfrm>
          <a:prstGeom prst="rect">
            <a:avLst/>
          </a:prstGeom>
        </p:spPr>
      </p:pic>
    </p:spTree>
    <p:extLst>
      <p:ext uri="{BB962C8B-B14F-4D97-AF65-F5344CB8AC3E}">
        <p14:creationId xmlns:p14="http://schemas.microsoft.com/office/powerpoint/2010/main" val="354095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68DC66-5D91-FBF8-1CF8-14901D7E0AC0}"/>
              </a:ext>
            </a:extLst>
          </p:cNvPr>
          <p:cNvSpPr txBox="1"/>
          <p:nvPr/>
        </p:nvSpPr>
        <p:spPr>
          <a:xfrm>
            <a:off x="1121376" y="834767"/>
            <a:ext cx="6098058" cy="369332"/>
          </a:xfrm>
          <a:prstGeom prst="rect">
            <a:avLst/>
          </a:prstGeom>
          <a:noFill/>
        </p:spPr>
        <p:txBody>
          <a:bodyPr wrap="square">
            <a:spAutoFit/>
          </a:bodyPr>
          <a:lstStyle/>
          <a:p>
            <a:r>
              <a:rPr lang="en-GB" b="0" u="none" strike="noStrike" dirty="0">
                <a:solidFill>
                  <a:srgbClr val="000000"/>
                </a:solidFill>
                <a:effectLst/>
                <a:latin typeface="Source Sans Pro" panose="020B0503030403020204" pitchFamily="34" charset="0"/>
              </a:rPr>
              <a:t>Data: satisfaction.sav</a:t>
            </a:r>
            <a:endParaRPr lang="en-GB" dirty="0"/>
          </a:p>
        </p:txBody>
      </p:sp>
      <p:sp>
        <p:nvSpPr>
          <p:cNvPr id="6" name="TextBox 5">
            <a:extLst>
              <a:ext uri="{FF2B5EF4-FFF2-40B4-BE49-F238E27FC236}">
                <a16:creationId xmlns:a16="http://schemas.microsoft.com/office/drawing/2014/main" id="{84D2CE09-9932-3E08-F4CA-5964B2F63EDF}"/>
              </a:ext>
            </a:extLst>
          </p:cNvPr>
          <p:cNvSpPr txBox="1"/>
          <p:nvPr/>
        </p:nvSpPr>
        <p:spPr>
          <a:xfrm>
            <a:off x="1121376" y="1773362"/>
            <a:ext cx="10367319"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sample size for the non-loyal group is 100, mean satisfaction = 2.9790, and standard deviation = 0.3343. The sample size for the loyal group is 100, mean satisfaction = 6.8293 and standard deviation = 78425. The mean difference is 6.8293-2.9790 = 3.8503. Is this significantly greater than zero?</a:t>
            </a:r>
            <a:endParaRPr lang="en-GB" dirty="0"/>
          </a:p>
        </p:txBody>
      </p:sp>
      <p:pic>
        <p:nvPicPr>
          <p:cNvPr id="16386" name="Picture 2">
            <a:extLst>
              <a:ext uri="{FF2B5EF4-FFF2-40B4-BE49-F238E27FC236}">
                <a16:creationId xmlns:a16="http://schemas.microsoft.com/office/drawing/2014/main" id="{A3979726-D05B-373C-F784-1981B6332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84" y="2977587"/>
            <a:ext cx="4960208" cy="140991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4331AD0-BDA5-3ECE-0639-1930D9025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380" y="3153524"/>
            <a:ext cx="5392212" cy="11444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E1D2AB-0B72-1BE2-6CF0-4AA7C06D74E4}"/>
              </a:ext>
            </a:extLst>
          </p:cNvPr>
          <p:cNvPicPr>
            <a:picLocks noChangeAspect="1"/>
          </p:cNvPicPr>
          <p:nvPr/>
        </p:nvPicPr>
        <p:blipFill>
          <a:blip r:embed="rId4"/>
          <a:stretch>
            <a:fillRect/>
          </a:stretch>
        </p:blipFill>
        <p:spPr>
          <a:xfrm>
            <a:off x="4019550" y="5275306"/>
            <a:ext cx="4152900" cy="495300"/>
          </a:xfrm>
          <a:prstGeom prst="rect">
            <a:avLst/>
          </a:prstGeom>
        </p:spPr>
      </p:pic>
    </p:spTree>
    <p:extLst>
      <p:ext uri="{BB962C8B-B14F-4D97-AF65-F5344CB8AC3E}">
        <p14:creationId xmlns:p14="http://schemas.microsoft.com/office/powerpoint/2010/main" val="58248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7758D2-2B94-C5EB-1587-07E037F622E3}"/>
              </a:ext>
            </a:extLst>
          </p:cNvPr>
          <p:cNvSpPr>
            <a:spLocks noGrp="1"/>
          </p:cNvSpPr>
          <p:nvPr>
            <p:ph type="title"/>
          </p:nvPr>
        </p:nvSpPr>
        <p:spPr/>
        <p:txBody>
          <a:bodyPr/>
          <a:lstStyle/>
          <a:p>
            <a:r>
              <a:rPr lang="en-GB" sz="3600" dirty="0">
                <a:solidFill>
                  <a:srgbClr val="FF0000"/>
                </a:solidFill>
              </a:rPr>
              <a:t>Testing Population Mean</a:t>
            </a:r>
          </a:p>
        </p:txBody>
      </p:sp>
      <p:sp>
        <p:nvSpPr>
          <p:cNvPr id="7" name="TextBox 6">
            <a:extLst>
              <a:ext uri="{FF2B5EF4-FFF2-40B4-BE49-F238E27FC236}">
                <a16:creationId xmlns:a16="http://schemas.microsoft.com/office/drawing/2014/main" id="{F51C5D74-E2BA-35F8-567A-E4493E272189}"/>
              </a:ext>
            </a:extLst>
          </p:cNvPr>
          <p:cNvSpPr txBox="1"/>
          <p:nvPr/>
        </p:nvSpPr>
        <p:spPr>
          <a:xfrm>
            <a:off x="1022521" y="1966438"/>
            <a:ext cx="10515599" cy="646331"/>
          </a:xfrm>
          <a:prstGeom prst="rect">
            <a:avLst/>
          </a:prstGeom>
          <a:noFill/>
        </p:spPr>
        <p:txBody>
          <a:bodyPr wrap="square">
            <a:spAutoFit/>
          </a:bodyPr>
          <a:lstStyle/>
          <a:p>
            <a:r>
              <a:rPr lang="en-GB" dirty="0"/>
              <a:t>Can we regression to test a population mean, for instance, is mean satisfaction score greater than 0? </a:t>
            </a:r>
          </a:p>
          <a:p>
            <a:r>
              <a:rPr lang="en-GB" dirty="0"/>
              <a:t>The answer is yes. Essentially, you are estimating a population mean using:</a:t>
            </a:r>
          </a:p>
        </p:txBody>
      </p:sp>
      <p:pic>
        <p:nvPicPr>
          <p:cNvPr id="8" name="Picture 7">
            <a:extLst>
              <a:ext uri="{FF2B5EF4-FFF2-40B4-BE49-F238E27FC236}">
                <a16:creationId xmlns:a16="http://schemas.microsoft.com/office/drawing/2014/main" id="{51B11CBF-A904-5D7B-F682-329E02BB75D0}"/>
              </a:ext>
            </a:extLst>
          </p:cNvPr>
          <p:cNvPicPr>
            <a:picLocks noChangeAspect="1"/>
          </p:cNvPicPr>
          <p:nvPr/>
        </p:nvPicPr>
        <p:blipFill>
          <a:blip r:embed="rId2"/>
          <a:stretch>
            <a:fillRect/>
          </a:stretch>
        </p:blipFill>
        <p:spPr>
          <a:xfrm>
            <a:off x="4419600" y="3187700"/>
            <a:ext cx="3352800" cy="482600"/>
          </a:xfrm>
          <a:prstGeom prst="rect">
            <a:avLst/>
          </a:prstGeom>
        </p:spPr>
      </p:pic>
      <p:sp>
        <p:nvSpPr>
          <p:cNvPr id="10" name="TextBox 9">
            <a:extLst>
              <a:ext uri="{FF2B5EF4-FFF2-40B4-BE49-F238E27FC236}">
                <a16:creationId xmlns:a16="http://schemas.microsoft.com/office/drawing/2014/main" id="{7017B1F0-6657-B252-6770-152C76419308}"/>
              </a:ext>
            </a:extLst>
          </p:cNvPr>
          <p:cNvSpPr txBox="1"/>
          <p:nvPr/>
        </p:nvSpPr>
        <p:spPr>
          <a:xfrm>
            <a:off x="1022521" y="3875899"/>
            <a:ext cx="6098058"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where </a:t>
            </a:r>
            <a:r>
              <a:rPr lang="el-GR" b="0" i="0" u="none" strike="noStrike" dirty="0">
                <a:solidFill>
                  <a:srgbClr val="000000"/>
                </a:solidFill>
                <a:effectLst/>
                <a:latin typeface="Source Sans Pro" panose="020B0503030403020204" pitchFamily="34" charset="0"/>
              </a:rPr>
              <a:t>μ </a:t>
            </a:r>
            <a:r>
              <a:rPr lang="en-GB" b="0" i="0" u="none" strike="noStrike" dirty="0">
                <a:solidFill>
                  <a:srgbClr val="000000"/>
                </a:solidFill>
                <a:effectLst/>
                <a:latin typeface="Source Sans Pro" panose="020B0503030403020204" pitchFamily="34" charset="0"/>
              </a:rPr>
              <a:t>is the population mean. This model is the same as: </a:t>
            </a:r>
            <a:endParaRPr lang="en-GB" dirty="0"/>
          </a:p>
        </p:txBody>
      </p:sp>
      <p:pic>
        <p:nvPicPr>
          <p:cNvPr id="11" name="Picture 10">
            <a:extLst>
              <a:ext uri="{FF2B5EF4-FFF2-40B4-BE49-F238E27FC236}">
                <a16:creationId xmlns:a16="http://schemas.microsoft.com/office/drawing/2014/main" id="{D017D77B-4DC3-9326-771F-57A3D86C6458}"/>
              </a:ext>
            </a:extLst>
          </p:cNvPr>
          <p:cNvPicPr>
            <a:picLocks noChangeAspect="1"/>
          </p:cNvPicPr>
          <p:nvPr/>
        </p:nvPicPr>
        <p:blipFill>
          <a:blip r:embed="rId3"/>
          <a:stretch>
            <a:fillRect/>
          </a:stretch>
        </p:blipFill>
        <p:spPr>
          <a:xfrm>
            <a:off x="4171092" y="4450830"/>
            <a:ext cx="3454400" cy="495300"/>
          </a:xfrm>
          <a:prstGeom prst="rect">
            <a:avLst/>
          </a:prstGeom>
        </p:spPr>
      </p:pic>
      <p:sp>
        <p:nvSpPr>
          <p:cNvPr id="13" name="TextBox 12">
            <a:extLst>
              <a:ext uri="{FF2B5EF4-FFF2-40B4-BE49-F238E27FC236}">
                <a16:creationId xmlns:a16="http://schemas.microsoft.com/office/drawing/2014/main" id="{3230CFA0-5CB6-6CE7-7A0F-533332DB38C1}"/>
              </a:ext>
            </a:extLst>
          </p:cNvPr>
          <p:cNvSpPr txBox="1"/>
          <p:nvPr/>
        </p:nvSpPr>
        <p:spPr>
          <a:xfrm>
            <a:off x="2517689" y="5357328"/>
            <a:ext cx="6098058"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where the model has no slope and only the intercept </a:t>
            </a:r>
            <a:r>
              <a:rPr lang="el-GR" b="0" i="0" u="none" strike="noStrike" dirty="0">
                <a:solidFill>
                  <a:srgbClr val="000000"/>
                </a:solidFill>
                <a:effectLst/>
                <a:latin typeface="Source Sans Pro" panose="020B0503030403020204" pitchFamily="34" charset="0"/>
              </a:rPr>
              <a:t>β</a:t>
            </a:r>
            <a:r>
              <a:rPr lang="el-GR" b="0" i="0" u="none" strike="noStrike" baseline="-25000" dirty="0">
                <a:solidFill>
                  <a:srgbClr val="000000"/>
                </a:solidFill>
                <a:effectLst/>
                <a:latin typeface="Source Sans Pro" panose="020B0503030403020204" pitchFamily="34" charset="0"/>
              </a:rPr>
              <a:t>0</a:t>
            </a:r>
            <a:r>
              <a:rPr lang="en-GB" b="0" i="0" u="none" strike="noStrike" baseline="-25000" dirty="0">
                <a:solidFill>
                  <a:srgbClr val="000000"/>
                </a:solidFill>
                <a:effectLst/>
                <a:latin typeface="Source Sans Pro" panose="020B0503030403020204" pitchFamily="34" charset="0"/>
              </a:rPr>
              <a:t> </a:t>
            </a:r>
            <a:r>
              <a:rPr lang="el-GR" b="0" i="0" u="none" strike="noStrike" dirty="0">
                <a:solidFill>
                  <a:srgbClr val="000000"/>
                </a:solidFill>
                <a:effectLst/>
                <a:latin typeface="Source Sans Pro" panose="020B0503030403020204" pitchFamily="34" charset="0"/>
              </a:rPr>
              <a:t>=</a:t>
            </a:r>
            <a:r>
              <a:rPr lang="en-GB" b="0" i="0" u="none" strike="noStrike" dirty="0">
                <a:solidFill>
                  <a:srgbClr val="000000"/>
                </a:solidFill>
                <a:effectLst/>
                <a:latin typeface="Source Sans Pro" panose="020B0503030403020204" pitchFamily="34" charset="0"/>
              </a:rPr>
              <a:t> </a:t>
            </a:r>
            <a:r>
              <a:rPr lang="el-GR" b="0" i="0" u="none" strike="noStrike" dirty="0">
                <a:solidFill>
                  <a:srgbClr val="000000"/>
                </a:solidFill>
                <a:effectLst/>
                <a:latin typeface="Source Sans Pro" panose="020B0503030403020204" pitchFamily="34" charset="0"/>
              </a:rPr>
              <a:t>μ.</a:t>
            </a:r>
            <a:endParaRPr lang="en-GB" dirty="0"/>
          </a:p>
        </p:txBody>
      </p:sp>
    </p:spTree>
    <p:extLst>
      <p:ext uri="{BB962C8B-B14F-4D97-AF65-F5344CB8AC3E}">
        <p14:creationId xmlns:p14="http://schemas.microsoft.com/office/powerpoint/2010/main" val="3985914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0FFC-5229-403B-E017-3909AAD0E614}"/>
              </a:ext>
            </a:extLst>
          </p:cNvPr>
          <p:cNvSpPr>
            <a:spLocks noGrp="1"/>
          </p:cNvSpPr>
          <p:nvPr>
            <p:ph type="title"/>
          </p:nvPr>
        </p:nvSpPr>
        <p:spPr/>
        <p:txBody>
          <a:bodyPr/>
          <a:lstStyle/>
          <a:p>
            <a:r>
              <a:rPr lang="en-GB" sz="3600" dirty="0">
                <a:solidFill>
                  <a:srgbClr val="FF0000"/>
                </a:solidFill>
              </a:rPr>
              <a:t>Modifying an SLR Model</a:t>
            </a:r>
          </a:p>
        </p:txBody>
      </p:sp>
      <p:sp>
        <p:nvSpPr>
          <p:cNvPr id="4" name="TextBox 3">
            <a:extLst>
              <a:ext uri="{FF2B5EF4-FFF2-40B4-BE49-F238E27FC236}">
                <a16:creationId xmlns:a16="http://schemas.microsoft.com/office/drawing/2014/main" id="{00065655-8DCD-D7D9-83BC-ABC57E37BD55}"/>
              </a:ext>
            </a:extLst>
          </p:cNvPr>
          <p:cNvSpPr txBox="1"/>
          <p:nvPr/>
        </p:nvSpPr>
        <p:spPr>
          <a:xfrm>
            <a:off x="838200" y="1690688"/>
            <a:ext cx="6098058" cy="369332"/>
          </a:xfrm>
          <a:prstGeom prst="rect">
            <a:avLst/>
          </a:prstGeom>
          <a:noFill/>
        </p:spPr>
        <p:txBody>
          <a:bodyPr wrap="square">
            <a:spAutoFit/>
          </a:bodyPr>
          <a:lstStyle/>
          <a:p>
            <a:pPr algn="l"/>
            <a:r>
              <a:rPr lang="en-GB" b="1" i="0" u="none" strike="noStrike" dirty="0">
                <a:solidFill>
                  <a:srgbClr val="000000"/>
                </a:solidFill>
                <a:effectLst/>
                <a:latin typeface="Source Sans Pro" panose="020B0503030403020204" pitchFamily="34" charset="0"/>
              </a:rPr>
              <a:t>Log-linear model</a:t>
            </a:r>
          </a:p>
        </p:txBody>
      </p:sp>
      <p:sp>
        <p:nvSpPr>
          <p:cNvPr id="6" name="TextBox 5">
            <a:extLst>
              <a:ext uri="{FF2B5EF4-FFF2-40B4-BE49-F238E27FC236}">
                <a16:creationId xmlns:a16="http://schemas.microsoft.com/office/drawing/2014/main" id="{5770A6CE-232F-2D53-7AD2-BB2EB209343C}"/>
              </a:ext>
            </a:extLst>
          </p:cNvPr>
          <p:cNvSpPr txBox="1"/>
          <p:nvPr/>
        </p:nvSpPr>
        <p:spPr>
          <a:xfrm>
            <a:off x="949411" y="2270206"/>
            <a:ext cx="9776254"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we take the natural logarithm of the dependent variable, then we have a what a so-called log-linear model. For example, Log(Sales)=2.845+0.10∗Adv is a log linear model describing a relationship between log(</a:t>
            </a:r>
            <a:r>
              <a:rPr lang="en-GB" b="0" i="1" u="none" strike="noStrike" dirty="0">
                <a:solidFill>
                  <a:srgbClr val="000000"/>
                </a:solidFill>
                <a:effectLst/>
                <a:latin typeface="Source Sans Pro" panose="020B0503030403020204" pitchFamily="34" charset="0"/>
              </a:rPr>
              <a:t>Sales</a:t>
            </a:r>
            <a:r>
              <a:rPr lang="en-GB" b="0" i="0" u="none" strike="noStrike" dirty="0">
                <a:solidFill>
                  <a:srgbClr val="000000"/>
                </a:solidFill>
                <a:effectLst/>
                <a:latin typeface="Source Sans Pro" panose="020B0503030403020204" pitchFamily="34" charset="0"/>
              </a:rPr>
              <a:t>) and advertising expenditure (Adv).</a:t>
            </a:r>
            <a:endParaRPr lang="en-GB" dirty="0"/>
          </a:p>
        </p:txBody>
      </p:sp>
      <p:sp>
        <p:nvSpPr>
          <p:cNvPr id="8" name="TextBox 7">
            <a:extLst>
              <a:ext uri="{FF2B5EF4-FFF2-40B4-BE49-F238E27FC236}">
                <a16:creationId xmlns:a16="http://schemas.microsoft.com/office/drawing/2014/main" id="{1BE7A57C-206B-A34F-521F-51FA63CAFA9A}"/>
              </a:ext>
            </a:extLst>
          </p:cNvPr>
          <p:cNvSpPr txBox="1"/>
          <p:nvPr/>
        </p:nvSpPr>
        <p:spPr>
          <a:xfrm>
            <a:off x="949411" y="3311389"/>
            <a:ext cx="6098058" cy="923330"/>
          </a:xfrm>
          <a:prstGeom prst="rect">
            <a:avLst/>
          </a:prstGeom>
          <a:noFill/>
        </p:spPr>
        <p:txBody>
          <a:bodyPr wrap="square">
            <a:spAutoFit/>
          </a:bodyPr>
          <a:lstStyle/>
          <a:p>
            <a:r>
              <a:rPr lang="en-GB" dirty="0"/>
              <a:t>A regression coefficient in a log-linear regression model represents the estimated percent change in a dependent variable for a unit change in an independent variable.</a:t>
            </a:r>
          </a:p>
        </p:txBody>
      </p:sp>
    </p:spTree>
    <p:extLst>
      <p:ext uri="{BB962C8B-B14F-4D97-AF65-F5344CB8AC3E}">
        <p14:creationId xmlns:p14="http://schemas.microsoft.com/office/powerpoint/2010/main" val="164963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0FFC-5229-403B-E017-3909AAD0E614}"/>
              </a:ext>
            </a:extLst>
          </p:cNvPr>
          <p:cNvSpPr>
            <a:spLocks noGrp="1"/>
          </p:cNvSpPr>
          <p:nvPr>
            <p:ph type="title"/>
          </p:nvPr>
        </p:nvSpPr>
        <p:spPr/>
        <p:txBody>
          <a:bodyPr/>
          <a:lstStyle/>
          <a:p>
            <a:r>
              <a:rPr lang="en-GB" sz="3600" dirty="0">
                <a:solidFill>
                  <a:srgbClr val="FF0000"/>
                </a:solidFill>
              </a:rPr>
              <a:t>Modifying an SLR Model</a:t>
            </a:r>
          </a:p>
        </p:txBody>
      </p:sp>
      <p:sp>
        <p:nvSpPr>
          <p:cNvPr id="4" name="TextBox 3">
            <a:extLst>
              <a:ext uri="{FF2B5EF4-FFF2-40B4-BE49-F238E27FC236}">
                <a16:creationId xmlns:a16="http://schemas.microsoft.com/office/drawing/2014/main" id="{00065655-8DCD-D7D9-83BC-ABC57E37BD55}"/>
              </a:ext>
            </a:extLst>
          </p:cNvPr>
          <p:cNvSpPr txBox="1"/>
          <p:nvPr/>
        </p:nvSpPr>
        <p:spPr>
          <a:xfrm>
            <a:off x="838200" y="1690688"/>
            <a:ext cx="6098058" cy="369332"/>
          </a:xfrm>
          <a:prstGeom prst="rect">
            <a:avLst/>
          </a:prstGeom>
          <a:noFill/>
        </p:spPr>
        <p:txBody>
          <a:bodyPr wrap="square">
            <a:spAutoFit/>
          </a:bodyPr>
          <a:lstStyle/>
          <a:p>
            <a:pPr algn="l"/>
            <a:r>
              <a:rPr lang="en-GB" b="1" i="0" u="none" strike="noStrike" dirty="0">
                <a:solidFill>
                  <a:srgbClr val="000000"/>
                </a:solidFill>
                <a:effectLst/>
                <a:latin typeface="Source Sans Pro" panose="020B0503030403020204" pitchFamily="34" charset="0"/>
              </a:rPr>
              <a:t>Log-log model</a:t>
            </a:r>
          </a:p>
        </p:txBody>
      </p:sp>
      <p:sp>
        <p:nvSpPr>
          <p:cNvPr id="5" name="TextBox 4">
            <a:extLst>
              <a:ext uri="{FF2B5EF4-FFF2-40B4-BE49-F238E27FC236}">
                <a16:creationId xmlns:a16="http://schemas.microsoft.com/office/drawing/2014/main" id="{5EFB057D-9A84-A82A-00DF-B0EDFE21AC85}"/>
              </a:ext>
            </a:extLst>
          </p:cNvPr>
          <p:cNvSpPr txBox="1"/>
          <p:nvPr/>
        </p:nvSpPr>
        <p:spPr>
          <a:xfrm>
            <a:off x="838200" y="2274838"/>
            <a:ext cx="7936126" cy="2308324"/>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Taking the natural logarithm at the both sides of the model give us the log-log model. For example, Log(sales)=2.282+0.269∗log(Adv) is a log-log model describing a relationship between log(</a:t>
            </a:r>
            <a:r>
              <a:rPr lang="en-GB" b="0" i="1" u="none" strike="noStrike" dirty="0">
                <a:solidFill>
                  <a:srgbClr val="000000"/>
                </a:solidFill>
                <a:effectLst/>
                <a:latin typeface="Source Sans Pro" panose="020B0503030403020204" pitchFamily="34" charset="0"/>
              </a:rPr>
              <a:t>Sales</a:t>
            </a:r>
            <a:r>
              <a:rPr lang="en-GB" b="0" i="0" u="none" strike="noStrike" dirty="0">
                <a:solidFill>
                  <a:srgbClr val="000000"/>
                </a:solidFill>
                <a:effectLst/>
                <a:latin typeface="Source Sans Pro" panose="020B0503030403020204" pitchFamily="34" charset="0"/>
              </a:rPr>
              <a:t>) and log(Adv).Suppose that the unit measurement for Adv is £1K. The regression coefficient for Adv in this particular example means that </a:t>
            </a:r>
            <a:r>
              <a:rPr lang="en-GB" b="0" i="1" u="none" strike="noStrike" dirty="0">
                <a:solidFill>
                  <a:srgbClr val="000000"/>
                </a:solidFill>
                <a:effectLst/>
                <a:latin typeface="Source Sans Pro" panose="020B0503030403020204" pitchFamily="34" charset="0"/>
              </a:rPr>
              <a:t>1% increase in Adv increases sales by 0.269%.</a:t>
            </a:r>
            <a:r>
              <a:rPr lang="en-GB" b="0" i="0" u="none" strike="noStrike" dirty="0">
                <a:solidFill>
                  <a:srgbClr val="000000"/>
                </a:solidFill>
                <a:effectLst/>
                <a:latin typeface="Source Sans Pro" panose="020B0503030403020204" pitchFamily="34" charset="0"/>
              </a:rPr>
              <a:t>. A log-log model is also called a </a:t>
            </a:r>
            <a:r>
              <a:rPr lang="en-GB" b="1" i="0" u="none" strike="noStrike" dirty="0">
                <a:solidFill>
                  <a:srgbClr val="000000"/>
                </a:solidFill>
                <a:effectLst/>
                <a:latin typeface="Source Sans Pro" panose="020B0503030403020204" pitchFamily="34" charset="0"/>
              </a:rPr>
              <a:t>constant Elasticity model</a:t>
            </a:r>
            <a:r>
              <a:rPr lang="en-GB" b="0" i="0" u="none" strike="noStrike" dirty="0">
                <a:solidFill>
                  <a:srgbClr val="000000"/>
                </a:solidFill>
                <a:effectLst/>
                <a:latin typeface="Source Sans Pro" panose="020B0503030403020204" pitchFamily="34" charset="0"/>
              </a:rPr>
              <a:t>. A log-log model is also widely used for metrics data (ratio variables). A log-log model is also called a </a:t>
            </a:r>
            <a:r>
              <a:rPr lang="en-GB" b="1" i="0" u="none" strike="noStrike" dirty="0">
                <a:solidFill>
                  <a:srgbClr val="000000"/>
                </a:solidFill>
                <a:effectLst/>
                <a:latin typeface="Source Sans Pro" panose="020B0503030403020204" pitchFamily="34" charset="0"/>
              </a:rPr>
              <a:t>constant Elasticity model</a:t>
            </a:r>
            <a:r>
              <a:rPr lang="en-GB" b="0" i="0" u="none" strike="noStrike" dirty="0">
                <a:solidFill>
                  <a:srgbClr val="000000"/>
                </a:solidFill>
                <a:effectLst/>
                <a:latin typeface="Source Sans Pro" panose="020B0503030403020204" pitchFamily="34" charset="0"/>
              </a:rPr>
              <a:t>.</a:t>
            </a:r>
            <a:endParaRPr lang="en-GB" dirty="0"/>
          </a:p>
        </p:txBody>
      </p:sp>
      <p:sp>
        <p:nvSpPr>
          <p:cNvPr id="9" name="TextBox 8">
            <a:extLst>
              <a:ext uri="{FF2B5EF4-FFF2-40B4-BE49-F238E27FC236}">
                <a16:creationId xmlns:a16="http://schemas.microsoft.com/office/drawing/2014/main" id="{02F67483-5808-82B4-2D98-4B87DC81B092}"/>
              </a:ext>
            </a:extLst>
          </p:cNvPr>
          <p:cNvSpPr txBox="1"/>
          <p:nvPr/>
        </p:nvSpPr>
        <p:spPr>
          <a:xfrm>
            <a:off x="838200" y="4944416"/>
            <a:ext cx="609805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 regression coefficient in a log-log model represents the estimated Elasticity: percent change in a dependent variable for a 1% unit change in an independent variable.</a:t>
            </a:r>
            <a:endParaRPr lang="en-GB" dirty="0"/>
          </a:p>
        </p:txBody>
      </p:sp>
    </p:spTree>
    <p:extLst>
      <p:ext uri="{BB962C8B-B14F-4D97-AF65-F5344CB8AC3E}">
        <p14:creationId xmlns:p14="http://schemas.microsoft.com/office/powerpoint/2010/main" val="81031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Which Line is Best? </a:t>
            </a:r>
          </a:p>
        </p:txBody>
      </p:sp>
      <p:pic>
        <p:nvPicPr>
          <p:cNvPr id="6146" name="Picture 2">
            <a:extLst>
              <a:ext uri="{FF2B5EF4-FFF2-40B4-BE49-F238E27FC236}">
                <a16:creationId xmlns:a16="http://schemas.microsoft.com/office/drawing/2014/main" id="{9263B335-1898-0DB8-0915-AFF377D0E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948" y="1690688"/>
            <a:ext cx="5500944" cy="3250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0CBAFE-AA8D-4EBA-ADAC-0D7A49C6BABD}"/>
              </a:ext>
            </a:extLst>
          </p:cNvPr>
          <p:cNvSpPr txBox="1"/>
          <p:nvPr/>
        </p:nvSpPr>
        <p:spPr>
          <a:xfrm>
            <a:off x="1047235" y="5167312"/>
            <a:ext cx="9764927" cy="2031325"/>
          </a:xfrm>
          <a:prstGeom prst="rect">
            <a:avLst/>
          </a:prstGeom>
          <a:noFill/>
        </p:spPr>
        <p:txBody>
          <a:bodyPr wrap="square">
            <a:spAutoFit/>
          </a:bodyPr>
          <a:lstStyle/>
          <a:p>
            <a:pPr algn="l"/>
            <a:r>
              <a:rPr lang="en-GB" b="0" i="0" u="none" strike="noStrike" dirty="0">
                <a:solidFill>
                  <a:srgbClr val="000000"/>
                </a:solidFill>
                <a:effectLst/>
                <a:latin typeface="Source Sans Pro" panose="020B0503030403020204" pitchFamily="34" charset="0"/>
              </a:rPr>
              <a:t>Finding the best line by manually drawing a line on a graph is an error-prone </a:t>
            </a:r>
            <a:r>
              <a:rPr lang="en-GB" b="0" i="0" u="none" strike="noStrike" dirty="0" err="1">
                <a:solidFill>
                  <a:srgbClr val="000000"/>
                </a:solidFill>
                <a:effectLst/>
                <a:latin typeface="Source Sans Pro" panose="020B0503030403020204" pitchFamily="34" charset="0"/>
              </a:rPr>
              <a:t>endeavor</a:t>
            </a:r>
            <a:r>
              <a:rPr lang="en-GB" b="0" i="0" u="none" strike="noStrike" dirty="0">
                <a:solidFill>
                  <a:srgbClr val="000000"/>
                </a:solidFill>
                <a:effectLst/>
                <a:latin typeface="Source Sans Pro" panose="020B0503030403020204" pitchFamily="34" charset="0"/>
              </a:rPr>
              <a:t>. </a:t>
            </a:r>
            <a:r>
              <a:rPr lang="en-GB" dirty="0">
                <a:solidFill>
                  <a:srgbClr val="000000"/>
                </a:solidFill>
                <a:latin typeface="Source Sans Pro" panose="020B0503030403020204" pitchFamily="34" charset="0"/>
              </a:rPr>
              <a:t>Any individuals </a:t>
            </a:r>
            <a:r>
              <a:rPr lang="en-GB" b="0" i="0" u="none" strike="noStrike" dirty="0">
                <a:solidFill>
                  <a:srgbClr val="000000"/>
                </a:solidFill>
                <a:effectLst/>
                <a:latin typeface="Source Sans Pro" panose="020B0503030403020204" pitchFamily="34" charset="0"/>
              </a:rPr>
              <a:t>will draw a different line and yet declare their lines are the best! To overcome this subjectivity, any statistical software such as SPSS can help you finding the best line. From this point onward, the best line is referred to as the best regression line as it is found by applying a method called called regression.</a:t>
            </a:r>
          </a:p>
          <a:p>
            <a:br>
              <a:rPr lang="en-GB" dirty="0"/>
            </a:br>
            <a:endParaRPr lang="en-GB" dirty="0"/>
          </a:p>
        </p:txBody>
      </p:sp>
    </p:spTree>
    <p:extLst>
      <p:ext uri="{BB962C8B-B14F-4D97-AF65-F5344CB8AC3E}">
        <p14:creationId xmlns:p14="http://schemas.microsoft.com/office/powerpoint/2010/main" val="290365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3D0-0FF3-2809-C18A-55DC21C6170B}"/>
              </a:ext>
            </a:extLst>
          </p:cNvPr>
          <p:cNvSpPr>
            <a:spLocks noGrp="1"/>
          </p:cNvSpPr>
          <p:nvPr>
            <p:ph type="title"/>
          </p:nvPr>
        </p:nvSpPr>
        <p:spPr/>
        <p:txBody>
          <a:bodyPr/>
          <a:lstStyle/>
          <a:p>
            <a:r>
              <a:rPr lang="en-GB" dirty="0">
                <a:solidFill>
                  <a:srgbClr val="FF0000"/>
                </a:solidFill>
              </a:rPr>
              <a:t>Finding the Best Line</a:t>
            </a:r>
          </a:p>
        </p:txBody>
      </p:sp>
      <p:sp>
        <p:nvSpPr>
          <p:cNvPr id="4" name="TextBox 3">
            <a:extLst>
              <a:ext uri="{FF2B5EF4-FFF2-40B4-BE49-F238E27FC236}">
                <a16:creationId xmlns:a16="http://schemas.microsoft.com/office/drawing/2014/main" id="{3AEE3D2E-7B32-04C9-8D55-3415ED53887B}"/>
              </a:ext>
            </a:extLst>
          </p:cNvPr>
          <p:cNvSpPr txBox="1"/>
          <p:nvPr/>
        </p:nvSpPr>
        <p:spPr>
          <a:xfrm>
            <a:off x="989003" y="1690688"/>
            <a:ext cx="6098058"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If two variables are linearly related, if we plot pair of their values in a coordinate system - the resulting graph is called a scatter plot,</a:t>
            </a:r>
            <a:endParaRPr lang="en-GB" dirty="0"/>
          </a:p>
        </p:txBody>
      </p:sp>
      <p:sp>
        <p:nvSpPr>
          <p:cNvPr id="5" name="TextBox 4">
            <a:extLst>
              <a:ext uri="{FF2B5EF4-FFF2-40B4-BE49-F238E27FC236}">
                <a16:creationId xmlns:a16="http://schemas.microsoft.com/office/drawing/2014/main" id="{992AE092-429A-576E-2437-A5F8528B25A6}"/>
              </a:ext>
            </a:extLst>
          </p:cNvPr>
          <p:cNvSpPr txBox="1"/>
          <p:nvPr/>
        </p:nvSpPr>
        <p:spPr>
          <a:xfrm>
            <a:off x="989003" y="2967335"/>
            <a:ext cx="6098058"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Finding the best straight line to summarize a relationship between two variables is about building a linear regression model used to estimate a population model. </a:t>
            </a:r>
            <a:r>
              <a:rPr lang="en-GB" dirty="0">
                <a:solidFill>
                  <a:srgbClr val="000000"/>
                </a:solidFill>
                <a:latin typeface="Source Sans Pro" panose="020B0503030403020204" pitchFamily="34" charset="0"/>
              </a:rPr>
              <a:t>A simple </a:t>
            </a:r>
            <a:r>
              <a:rPr lang="en-GB" b="0" i="0" u="none" strike="noStrike" dirty="0">
                <a:solidFill>
                  <a:srgbClr val="000000"/>
                </a:solidFill>
                <a:effectLst/>
                <a:latin typeface="Source Sans Pro" panose="020B0503030403020204" pitchFamily="34" charset="0"/>
              </a:rPr>
              <a:t>regression model takes the form:</a:t>
            </a:r>
            <a:endParaRPr lang="en-GB" dirty="0"/>
          </a:p>
        </p:txBody>
      </p:sp>
      <p:pic>
        <p:nvPicPr>
          <p:cNvPr id="6" name="Picture 5">
            <a:extLst>
              <a:ext uri="{FF2B5EF4-FFF2-40B4-BE49-F238E27FC236}">
                <a16:creationId xmlns:a16="http://schemas.microsoft.com/office/drawing/2014/main" id="{66D9807D-160D-9DF9-41B1-C02D16CA4886}"/>
              </a:ext>
            </a:extLst>
          </p:cNvPr>
          <p:cNvPicPr>
            <a:picLocks noChangeAspect="1"/>
          </p:cNvPicPr>
          <p:nvPr/>
        </p:nvPicPr>
        <p:blipFill>
          <a:blip r:embed="rId2"/>
          <a:stretch>
            <a:fillRect/>
          </a:stretch>
        </p:blipFill>
        <p:spPr>
          <a:xfrm>
            <a:off x="2089322" y="4349579"/>
            <a:ext cx="2057400" cy="457200"/>
          </a:xfrm>
          <a:prstGeom prst="rect">
            <a:avLst/>
          </a:prstGeom>
        </p:spPr>
      </p:pic>
      <p:sp>
        <p:nvSpPr>
          <p:cNvPr id="8" name="TextBox 7">
            <a:extLst>
              <a:ext uri="{FF2B5EF4-FFF2-40B4-BE49-F238E27FC236}">
                <a16:creationId xmlns:a16="http://schemas.microsoft.com/office/drawing/2014/main" id="{4459D797-46B9-D6FE-6216-A78638ACD1D9}"/>
              </a:ext>
            </a:extLst>
          </p:cNvPr>
          <p:cNvSpPr txBox="1"/>
          <p:nvPr/>
        </p:nvSpPr>
        <p:spPr>
          <a:xfrm>
            <a:off x="1097693" y="4988694"/>
            <a:ext cx="9665042"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is always reserved as an independent variable, and Y as a dependent variable.</a:t>
            </a:r>
            <a:endParaRPr lang="en-GB" dirty="0"/>
          </a:p>
        </p:txBody>
      </p:sp>
    </p:spTree>
    <p:extLst>
      <p:ext uri="{BB962C8B-B14F-4D97-AF65-F5344CB8AC3E}">
        <p14:creationId xmlns:p14="http://schemas.microsoft.com/office/powerpoint/2010/main" val="29745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6408-4F32-1FD7-F6BE-6DE0CACA964B}"/>
              </a:ext>
            </a:extLst>
          </p:cNvPr>
          <p:cNvSpPr>
            <a:spLocks noGrp="1"/>
          </p:cNvSpPr>
          <p:nvPr>
            <p:ph type="title"/>
          </p:nvPr>
        </p:nvSpPr>
        <p:spPr/>
        <p:txBody>
          <a:bodyPr/>
          <a:lstStyle/>
          <a:p>
            <a:r>
              <a:rPr lang="en-GB" dirty="0">
                <a:solidFill>
                  <a:srgbClr val="FF0000"/>
                </a:solidFill>
              </a:rPr>
              <a:t>Simple Linear Regression</a:t>
            </a:r>
          </a:p>
        </p:txBody>
      </p:sp>
      <p:pic>
        <p:nvPicPr>
          <p:cNvPr id="7170" name="Picture 2">
            <a:extLst>
              <a:ext uri="{FF2B5EF4-FFF2-40B4-BE49-F238E27FC236}">
                <a16:creationId xmlns:a16="http://schemas.microsoft.com/office/drawing/2014/main" id="{82E43AA8-0181-B783-DE92-41B7DA45C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595" y="1690688"/>
            <a:ext cx="539908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28D228-4A77-9FEA-DD1F-0F3101F55245}"/>
              </a:ext>
            </a:extLst>
          </p:cNvPr>
          <p:cNvSpPr txBox="1"/>
          <p:nvPr/>
        </p:nvSpPr>
        <p:spPr>
          <a:xfrm>
            <a:off x="989002" y="5358026"/>
            <a:ext cx="10364797"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Using a random sample, the above population model is estimated by a sample regression line, which is the best line illustrated above</a:t>
            </a:r>
            <a:endParaRPr lang="en-GB" dirty="0"/>
          </a:p>
        </p:txBody>
      </p:sp>
      <p:pic>
        <p:nvPicPr>
          <p:cNvPr id="4" name="Picture 3">
            <a:extLst>
              <a:ext uri="{FF2B5EF4-FFF2-40B4-BE49-F238E27FC236}">
                <a16:creationId xmlns:a16="http://schemas.microsoft.com/office/drawing/2014/main" id="{B0DC60CB-7C40-F10F-9AA9-D26A3EE210F3}"/>
              </a:ext>
            </a:extLst>
          </p:cNvPr>
          <p:cNvPicPr>
            <a:picLocks noChangeAspect="1"/>
          </p:cNvPicPr>
          <p:nvPr/>
        </p:nvPicPr>
        <p:blipFill>
          <a:blip r:embed="rId3"/>
          <a:stretch>
            <a:fillRect/>
          </a:stretch>
        </p:blipFill>
        <p:spPr>
          <a:xfrm>
            <a:off x="4329900" y="5824156"/>
            <a:ext cx="1841500" cy="457200"/>
          </a:xfrm>
          <a:prstGeom prst="rect">
            <a:avLst/>
          </a:prstGeom>
        </p:spPr>
      </p:pic>
      <p:sp>
        <p:nvSpPr>
          <p:cNvPr id="5" name="TextBox 4">
            <a:extLst>
              <a:ext uri="{FF2B5EF4-FFF2-40B4-BE49-F238E27FC236}">
                <a16:creationId xmlns:a16="http://schemas.microsoft.com/office/drawing/2014/main" id="{25DF6F67-C185-A2C6-3C8D-FB2A6003E382}"/>
              </a:ext>
            </a:extLst>
          </p:cNvPr>
          <p:cNvSpPr txBox="1"/>
          <p:nvPr/>
        </p:nvSpPr>
        <p:spPr>
          <a:xfrm>
            <a:off x="1097693" y="6373689"/>
            <a:ext cx="11482516"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where b0 and b1 are regression coefficients or estimates that are varied from sample to sample.</a:t>
            </a:r>
            <a:endParaRPr lang="en-GB" dirty="0"/>
          </a:p>
        </p:txBody>
      </p:sp>
    </p:spTree>
    <p:extLst>
      <p:ext uri="{BB962C8B-B14F-4D97-AF65-F5344CB8AC3E}">
        <p14:creationId xmlns:p14="http://schemas.microsoft.com/office/powerpoint/2010/main" val="4293524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0E94-9815-5764-79EB-A14E7696F6AF}"/>
              </a:ext>
            </a:extLst>
          </p:cNvPr>
          <p:cNvSpPr>
            <a:spLocks noGrp="1"/>
          </p:cNvSpPr>
          <p:nvPr>
            <p:ph type="title"/>
          </p:nvPr>
        </p:nvSpPr>
        <p:spPr/>
        <p:txBody>
          <a:bodyPr/>
          <a:lstStyle/>
          <a:p>
            <a:r>
              <a:rPr lang="en-GB" dirty="0">
                <a:solidFill>
                  <a:srgbClr val="FF0000"/>
                </a:solidFill>
              </a:rPr>
              <a:t>How to find a regression intercept and slope?</a:t>
            </a:r>
          </a:p>
        </p:txBody>
      </p:sp>
      <p:pic>
        <p:nvPicPr>
          <p:cNvPr id="8194" name="Picture 2">
            <a:extLst>
              <a:ext uri="{FF2B5EF4-FFF2-40B4-BE49-F238E27FC236}">
                <a16:creationId xmlns:a16="http://schemas.microsoft.com/office/drawing/2014/main" id="{D74EF36A-F41A-66C8-5F6A-97B0DB1C0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947" y="1823651"/>
            <a:ext cx="5920398" cy="37739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CD06A4-6548-1FCD-7BFC-88F3D9177AD3}"/>
              </a:ext>
            </a:extLst>
          </p:cNvPr>
          <p:cNvSpPr txBox="1"/>
          <p:nvPr/>
        </p:nvSpPr>
        <p:spPr>
          <a:xfrm>
            <a:off x="1477663" y="5846544"/>
            <a:ext cx="9876137"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A method called ordinary least squares (OLS) can be used to find b0 and b1</a:t>
            </a:r>
            <a:br>
              <a:rPr lang="en-GB" dirty="0"/>
            </a:br>
            <a:endParaRPr lang="en-GB" dirty="0"/>
          </a:p>
        </p:txBody>
      </p:sp>
    </p:spTree>
    <p:extLst>
      <p:ext uri="{BB962C8B-B14F-4D97-AF65-F5344CB8AC3E}">
        <p14:creationId xmlns:p14="http://schemas.microsoft.com/office/powerpoint/2010/main" val="91069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0E94-9815-5764-79EB-A14E7696F6AF}"/>
              </a:ext>
            </a:extLst>
          </p:cNvPr>
          <p:cNvSpPr>
            <a:spLocks noGrp="1"/>
          </p:cNvSpPr>
          <p:nvPr>
            <p:ph type="title"/>
          </p:nvPr>
        </p:nvSpPr>
        <p:spPr/>
        <p:txBody>
          <a:bodyPr/>
          <a:lstStyle/>
          <a:p>
            <a:r>
              <a:rPr lang="en-GB" dirty="0">
                <a:solidFill>
                  <a:srgbClr val="FF0000"/>
                </a:solidFill>
              </a:rPr>
              <a:t>OLS</a:t>
            </a:r>
          </a:p>
        </p:txBody>
      </p:sp>
      <p:pic>
        <p:nvPicPr>
          <p:cNvPr id="8194" name="Picture 2">
            <a:extLst>
              <a:ext uri="{FF2B5EF4-FFF2-40B4-BE49-F238E27FC236}">
                <a16:creationId xmlns:a16="http://schemas.microsoft.com/office/drawing/2014/main" id="{D74EF36A-F41A-66C8-5F6A-97B0DB1C0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947" y="1823651"/>
            <a:ext cx="5920398" cy="37739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1AD127-B0F9-373E-D553-66B3D9007CB1}"/>
              </a:ext>
            </a:extLst>
          </p:cNvPr>
          <p:cNvPicPr>
            <a:picLocks noChangeAspect="1"/>
          </p:cNvPicPr>
          <p:nvPr/>
        </p:nvPicPr>
        <p:blipFill>
          <a:blip r:embed="rId3"/>
          <a:stretch>
            <a:fillRect/>
          </a:stretch>
        </p:blipFill>
        <p:spPr>
          <a:xfrm>
            <a:off x="6925104" y="4382186"/>
            <a:ext cx="4025900" cy="1701800"/>
          </a:xfrm>
          <a:prstGeom prst="rect">
            <a:avLst/>
          </a:prstGeom>
        </p:spPr>
      </p:pic>
    </p:spTree>
    <p:extLst>
      <p:ext uri="{BB962C8B-B14F-4D97-AF65-F5344CB8AC3E}">
        <p14:creationId xmlns:p14="http://schemas.microsoft.com/office/powerpoint/2010/main" val="123355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36CC-04EA-2026-9B7C-42FE83EF8C7C}"/>
              </a:ext>
            </a:extLst>
          </p:cNvPr>
          <p:cNvSpPr>
            <a:spLocks noGrp="1"/>
          </p:cNvSpPr>
          <p:nvPr>
            <p:ph type="title"/>
          </p:nvPr>
        </p:nvSpPr>
        <p:spPr/>
        <p:txBody>
          <a:bodyPr>
            <a:normAutofit/>
          </a:bodyPr>
          <a:lstStyle/>
          <a:p>
            <a:r>
              <a:rPr lang="en-GB" sz="4000" dirty="0">
                <a:solidFill>
                  <a:srgbClr val="FF0000"/>
                </a:solidFill>
              </a:rPr>
              <a:t>The Best Regression Line Contains Expected Values</a:t>
            </a:r>
          </a:p>
        </p:txBody>
      </p:sp>
      <p:sp>
        <p:nvSpPr>
          <p:cNvPr id="4" name="TextBox 3">
            <a:extLst>
              <a:ext uri="{FF2B5EF4-FFF2-40B4-BE49-F238E27FC236}">
                <a16:creationId xmlns:a16="http://schemas.microsoft.com/office/drawing/2014/main" id="{7081E7AA-60A1-015F-912D-FCBBBFFB1E55}"/>
              </a:ext>
            </a:extLst>
          </p:cNvPr>
          <p:cNvSpPr txBox="1"/>
          <p:nvPr/>
        </p:nvSpPr>
        <p:spPr>
          <a:xfrm>
            <a:off x="1071949" y="2117295"/>
            <a:ext cx="8084408" cy="369332"/>
          </a:xfrm>
          <a:prstGeom prst="rect">
            <a:avLst/>
          </a:prstGeom>
          <a:noFill/>
        </p:spPr>
        <p:txBody>
          <a:bodyPr wrap="square">
            <a:spAutoFit/>
          </a:bodyPr>
          <a:lstStyle/>
          <a:p>
            <a:r>
              <a:rPr lang="en-GB" b="0" u="none" strike="noStrike" dirty="0">
                <a:solidFill>
                  <a:srgbClr val="000000"/>
                </a:solidFill>
                <a:effectLst/>
                <a:latin typeface="Source Sans Pro" panose="020B0503030403020204" pitchFamily="34" charset="0"/>
              </a:rPr>
              <a:t>All points on the sample regression line are predicted or expected values</a:t>
            </a:r>
            <a:endParaRPr lang="en-GB" dirty="0"/>
          </a:p>
        </p:txBody>
      </p:sp>
      <p:pic>
        <p:nvPicPr>
          <p:cNvPr id="10242" name="Picture 2">
            <a:extLst>
              <a:ext uri="{FF2B5EF4-FFF2-40B4-BE49-F238E27FC236}">
                <a16:creationId xmlns:a16="http://schemas.microsoft.com/office/drawing/2014/main" id="{AC6419D5-51FC-F483-23D1-FDF1034D9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240" y="3076832"/>
            <a:ext cx="5904090" cy="325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44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36CC-04EA-2026-9B7C-42FE83EF8C7C}"/>
              </a:ext>
            </a:extLst>
          </p:cNvPr>
          <p:cNvSpPr>
            <a:spLocks noGrp="1"/>
          </p:cNvSpPr>
          <p:nvPr>
            <p:ph type="title"/>
          </p:nvPr>
        </p:nvSpPr>
        <p:spPr/>
        <p:txBody>
          <a:bodyPr>
            <a:normAutofit/>
          </a:bodyPr>
          <a:lstStyle/>
          <a:p>
            <a:r>
              <a:rPr lang="en-GB" sz="4000" dirty="0">
                <a:solidFill>
                  <a:srgbClr val="FF0000"/>
                </a:solidFill>
              </a:rPr>
              <a:t>Assumptions in Simple Regression</a:t>
            </a:r>
          </a:p>
        </p:txBody>
      </p:sp>
      <p:sp>
        <p:nvSpPr>
          <p:cNvPr id="5" name="TextBox 4">
            <a:extLst>
              <a:ext uri="{FF2B5EF4-FFF2-40B4-BE49-F238E27FC236}">
                <a16:creationId xmlns:a16="http://schemas.microsoft.com/office/drawing/2014/main" id="{2AF24620-D40F-1783-3512-CC696696DA4D}"/>
              </a:ext>
            </a:extLst>
          </p:cNvPr>
          <p:cNvSpPr txBox="1"/>
          <p:nvPr/>
        </p:nvSpPr>
        <p:spPr>
          <a:xfrm>
            <a:off x="838200" y="1690688"/>
            <a:ext cx="8059694" cy="1200329"/>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Regression relies on several assumptions. Although, the intercept b0 and slope b1 can be found algebraically, these assumptions are needed to study their statistical properties (e.g., sampling distribution of b1), test their significance, and construct their confidence intervals.</a:t>
            </a:r>
            <a:endParaRPr lang="en-GB" dirty="0"/>
          </a:p>
        </p:txBody>
      </p:sp>
      <p:sp>
        <p:nvSpPr>
          <p:cNvPr id="7" name="TextBox 6">
            <a:extLst>
              <a:ext uri="{FF2B5EF4-FFF2-40B4-BE49-F238E27FC236}">
                <a16:creationId xmlns:a16="http://schemas.microsoft.com/office/drawing/2014/main" id="{1E5C75DF-116A-60FC-0C40-3513CFAB4E0E}"/>
              </a:ext>
            </a:extLst>
          </p:cNvPr>
          <p:cNvSpPr txBox="1"/>
          <p:nvPr/>
        </p:nvSpPr>
        <p:spPr>
          <a:xfrm>
            <a:off x="936025" y="3016251"/>
            <a:ext cx="10765824"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1. Linearity. This assumption requires that the relationship between X and Y is linear. </a:t>
            </a:r>
            <a:endParaRPr lang="en-GB" dirty="0"/>
          </a:p>
        </p:txBody>
      </p:sp>
      <p:sp>
        <p:nvSpPr>
          <p:cNvPr id="9" name="TextBox 8">
            <a:extLst>
              <a:ext uri="{FF2B5EF4-FFF2-40B4-BE49-F238E27FC236}">
                <a16:creationId xmlns:a16="http://schemas.microsoft.com/office/drawing/2014/main" id="{B2AEEB06-0838-FD5B-92A3-5DC3EF61A09E}"/>
              </a:ext>
            </a:extLst>
          </p:cNvPr>
          <p:cNvSpPr txBox="1"/>
          <p:nvPr/>
        </p:nvSpPr>
        <p:spPr>
          <a:xfrm>
            <a:off x="936024" y="3661889"/>
            <a:ext cx="11050029"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2. Homoskedasticity. This assumption requires that the residuals must have constant variance.</a:t>
            </a:r>
            <a:endParaRPr lang="en-GB" dirty="0"/>
          </a:p>
        </p:txBody>
      </p:sp>
      <p:sp>
        <p:nvSpPr>
          <p:cNvPr id="11" name="TextBox 10">
            <a:extLst>
              <a:ext uri="{FF2B5EF4-FFF2-40B4-BE49-F238E27FC236}">
                <a16:creationId xmlns:a16="http://schemas.microsoft.com/office/drawing/2014/main" id="{F4DB78CC-6B97-4FC7-AE1A-3FA391B6C1DD}"/>
              </a:ext>
            </a:extLst>
          </p:cNvPr>
          <p:cNvSpPr txBox="1"/>
          <p:nvPr/>
        </p:nvSpPr>
        <p:spPr>
          <a:xfrm>
            <a:off x="936023" y="4156455"/>
            <a:ext cx="10765823"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3. No autocorrelation. This assumption requires that residuals should not be correlated to each other. </a:t>
            </a:r>
            <a:endParaRPr lang="en-GB" dirty="0"/>
          </a:p>
        </p:txBody>
      </p:sp>
      <p:sp>
        <p:nvSpPr>
          <p:cNvPr id="13" name="TextBox 12">
            <a:extLst>
              <a:ext uri="{FF2B5EF4-FFF2-40B4-BE49-F238E27FC236}">
                <a16:creationId xmlns:a16="http://schemas.microsoft.com/office/drawing/2014/main" id="{462E3CBB-8CE3-E2A3-EE53-2B89D8C4CD35}"/>
              </a:ext>
            </a:extLst>
          </p:cNvPr>
          <p:cNvSpPr txBox="1"/>
          <p:nvPr/>
        </p:nvSpPr>
        <p:spPr>
          <a:xfrm>
            <a:off x="936024" y="4711146"/>
            <a:ext cx="10765822" cy="369332"/>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4. No endogeneity. Endogeneity refers to a situation where X is correlated with the error term.</a:t>
            </a:r>
            <a:endParaRPr lang="en-GB" dirty="0"/>
          </a:p>
        </p:txBody>
      </p:sp>
      <p:sp>
        <p:nvSpPr>
          <p:cNvPr id="15" name="TextBox 14">
            <a:extLst>
              <a:ext uri="{FF2B5EF4-FFF2-40B4-BE49-F238E27FC236}">
                <a16:creationId xmlns:a16="http://schemas.microsoft.com/office/drawing/2014/main" id="{3B0DA335-C02B-5C03-0279-3896FFABD4AE}"/>
              </a:ext>
            </a:extLst>
          </p:cNvPr>
          <p:cNvSpPr txBox="1"/>
          <p:nvPr/>
        </p:nvSpPr>
        <p:spPr>
          <a:xfrm>
            <a:off x="936022" y="5296659"/>
            <a:ext cx="11050029" cy="646331"/>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5. Residuals are normally distributed. This assumption is not important if our purpose is to assess the significance of the regression estimates of the intercept and slope. It is relevant if we want to make a prediction. </a:t>
            </a:r>
            <a:endParaRPr lang="en-GB" dirty="0"/>
          </a:p>
        </p:txBody>
      </p:sp>
    </p:spTree>
    <p:extLst>
      <p:ext uri="{BB962C8B-B14F-4D97-AF65-F5344CB8AC3E}">
        <p14:creationId xmlns:p14="http://schemas.microsoft.com/office/powerpoint/2010/main" val="289052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1641</Words>
  <Application>Microsoft Macintosh PowerPoint</Application>
  <PresentationFormat>Widescreen</PresentationFormat>
  <Paragraphs>94</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Source Sans Pro</vt:lpstr>
      <vt:lpstr>Office Theme</vt:lpstr>
      <vt:lpstr>Chapter 12:  Simple Linear Regression</vt:lpstr>
      <vt:lpstr>Learning Objectives</vt:lpstr>
      <vt:lpstr>Which Line is Best? </vt:lpstr>
      <vt:lpstr>Finding the Best Line</vt:lpstr>
      <vt:lpstr>Simple Linear Regression</vt:lpstr>
      <vt:lpstr>How to find a regression intercept and slope?</vt:lpstr>
      <vt:lpstr>OLS</vt:lpstr>
      <vt:lpstr>The Best Regression Line Contains Expected Values</vt:lpstr>
      <vt:lpstr>Assumptions in Simple Regression</vt:lpstr>
      <vt:lpstr>PowerPoint Presentation</vt:lpstr>
      <vt:lpstr> Testing the Significance of the Independent Variable</vt:lpstr>
      <vt:lpstr>SPSS Action</vt:lpstr>
      <vt:lpstr>Interpretation of Outputs</vt:lpstr>
      <vt:lpstr>Standard Error of the Estimate</vt:lpstr>
      <vt:lpstr>PowerPoint Presentation</vt:lpstr>
      <vt:lpstr>The Standardized Coefficients</vt:lpstr>
      <vt:lpstr>R Action</vt:lpstr>
      <vt:lpstr>PowerPoint Presentation</vt:lpstr>
      <vt:lpstr>Comparing Differences in Two Means</vt:lpstr>
      <vt:lpstr>PowerPoint Presentation</vt:lpstr>
      <vt:lpstr>PowerPoint Presentation</vt:lpstr>
      <vt:lpstr>Testing Population Mean</vt:lpstr>
      <vt:lpstr>Modifying an SLR Model</vt:lpstr>
      <vt:lpstr>Modifying an SLR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Daryanto, Ahmad</cp:lastModifiedBy>
  <cp:revision>129</cp:revision>
  <dcterms:created xsi:type="dcterms:W3CDTF">2022-10-04T08:24:38Z</dcterms:created>
  <dcterms:modified xsi:type="dcterms:W3CDTF">2023-10-18T16:48:10Z</dcterms:modified>
</cp:coreProperties>
</file>